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1093" r:id="rId3"/>
    <p:sldId id="1092" r:id="rId4"/>
    <p:sldId id="1094" r:id="rId5"/>
    <p:sldId id="1095" r:id="rId6"/>
    <p:sldId id="1096" r:id="rId7"/>
    <p:sldId id="1084" r:id="rId8"/>
    <p:sldId id="1085" r:id="rId9"/>
    <p:sldId id="1086" r:id="rId10"/>
    <p:sldId id="1087" r:id="rId11"/>
    <p:sldId id="1088" r:id="rId12"/>
    <p:sldId id="1089" r:id="rId13"/>
    <p:sldId id="1090" r:id="rId14"/>
    <p:sldId id="1104" r:id="rId15"/>
    <p:sldId id="1097" r:id="rId16"/>
    <p:sldId id="1098" r:id="rId17"/>
    <p:sldId id="1099" r:id="rId18"/>
    <p:sldId id="1100" r:id="rId19"/>
    <p:sldId id="1101" r:id="rId20"/>
    <p:sldId id="1102" r:id="rId21"/>
    <p:sldId id="11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8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63811" autoAdjust="0"/>
  </p:normalViewPr>
  <p:slideViewPr>
    <p:cSldViewPr snapToGrid="0">
      <p:cViewPr varScale="1">
        <p:scale>
          <a:sx n="65" d="100"/>
          <a:sy n="65" d="100"/>
        </p:scale>
        <p:origin x="10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0A4CD-3034-4080-9BF3-18B74801EC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R"/>
          </a:p>
        </p:txBody>
      </p:sp>
      <p:sp>
        <p:nvSpPr>
          <p:cNvPr id="3" name="Date Placeholder 2">
            <a:extLst>
              <a:ext uri="{FF2B5EF4-FFF2-40B4-BE49-F238E27FC236}">
                <a16:creationId xmlns:a16="http://schemas.microsoft.com/office/drawing/2014/main" id="{A4C4D1AA-24CB-48D1-9A12-C5CBE09F6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A34148-5A9A-4702-A01C-DA26193D76FD}" type="datetimeFigureOut">
              <a:rPr lang="en-PR" smtClean="0"/>
              <a:t>09/27/2022</a:t>
            </a:fld>
            <a:endParaRPr lang="en-PR"/>
          </a:p>
        </p:txBody>
      </p:sp>
      <p:sp>
        <p:nvSpPr>
          <p:cNvPr id="4" name="Footer Placeholder 3">
            <a:extLst>
              <a:ext uri="{FF2B5EF4-FFF2-40B4-BE49-F238E27FC236}">
                <a16:creationId xmlns:a16="http://schemas.microsoft.com/office/drawing/2014/main" id="{CF02F1D5-3C74-4234-81DA-A27BB4BB53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R"/>
          </a:p>
        </p:txBody>
      </p:sp>
      <p:sp>
        <p:nvSpPr>
          <p:cNvPr id="5" name="Slide Number Placeholder 4">
            <a:extLst>
              <a:ext uri="{FF2B5EF4-FFF2-40B4-BE49-F238E27FC236}">
                <a16:creationId xmlns:a16="http://schemas.microsoft.com/office/drawing/2014/main" id="{B1E801E7-E2E1-4721-8ADD-B95640BB2E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631BDD-FA89-4B18-ADE7-26BB92D8E0EC}" type="slidenum">
              <a:rPr lang="en-PR" smtClean="0"/>
              <a:t>‹#›</a:t>
            </a:fld>
            <a:endParaRPr lang="en-PR"/>
          </a:p>
        </p:txBody>
      </p:sp>
    </p:spTree>
    <p:extLst>
      <p:ext uri="{BB962C8B-B14F-4D97-AF65-F5344CB8AC3E}">
        <p14:creationId xmlns:p14="http://schemas.microsoft.com/office/powerpoint/2010/main" val="17354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68DA8-7661-4BA1-8317-71C34771EE87}"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D2EDE-82D9-4BF8-BE52-D1990FD3BF62}" type="slidenum">
              <a:rPr lang="en-US" smtClean="0"/>
              <a:t>‹#›</a:t>
            </a:fld>
            <a:endParaRPr lang="en-US"/>
          </a:p>
        </p:txBody>
      </p:sp>
    </p:spTree>
    <p:extLst>
      <p:ext uri="{BB962C8B-B14F-4D97-AF65-F5344CB8AC3E}">
        <p14:creationId xmlns:p14="http://schemas.microsoft.com/office/powerpoint/2010/main" val="79661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CDBG-DR Program of (under) of the Puerto Rico Department of Housing (PRDOH for its acronym in English), has continuous need to establish contracts with thirds parties (such as suppliers, municipalities, government and non-government agencies, among others) for the acquisition of different services, such as construction, professional services and the acquisition of materials, supplies and equipment.</a:t>
            </a:r>
          </a:p>
          <a:p>
            <a:r>
              <a:rPr lang="en-US" dirty="0"/>
              <a:t>As a subrecipient of CDBG-DR funds, your entity may required the procurement of goods and/or services in order to fulfill its obligations under the Subrecipient Agreement (SRA).</a:t>
            </a:r>
          </a:p>
          <a:p>
            <a:r>
              <a:rPr lang="en-US" dirty="0"/>
              <a:t>If this contracting is carried out through a procurement process (popularly called auction), the contract between subrecipients and contractors must include some mandatory clauses that we will discuss during this presentation.</a:t>
            </a:r>
          </a:p>
          <a:p>
            <a:r>
              <a:rPr lang="en-US" dirty="0"/>
              <a:t>These clauses, which must be applied to all agreement established as part of the programs and activities of PRDOH CDBG-DR Program finance by the Department of Housing totally or partially with CDBG-DR funds, comes from laws, state and federal regulations and executive orders, as well as provisions issued by the United States Department of Housing and Urban Development, known as HUD for its acronym in English.</a:t>
            </a:r>
          </a:p>
        </p:txBody>
      </p:sp>
      <p:sp>
        <p:nvSpPr>
          <p:cNvPr id="4" name="Slide Number Placeholder 3"/>
          <p:cNvSpPr>
            <a:spLocks noGrp="1"/>
          </p:cNvSpPr>
          <p:nvPr>
            <p:ph type="sldNum" sz="quarter" idx="5"/>
          </p:nvPr>
        </p:nvSpPr>
        <p:spPr/>
        <p:txBody>
          <a:bodyPr/>
          <a:lstStyle/>
          <a:p>
            <a:fld id="{016D2EDE-82D9-4BF8-BE52-D1990FD3BF62}" type="slidenum">
              <a:rPr lang="en-US" smtClean="0"/>
              <a:t>1</a:t>
            </a:fld>
            <a:endParaRPr lang="en-US"/>
          </a:p>
        </p:txBody>
      </p:sp>
    </p:spTree>
    <p:extLst>
      <p:ext uri="{BB962C8B-B14F-4D97-AF65-F5344CB8AC3E}">
        <p14:creationId xmlns:p14="http://schemas.microsoft.com/office/powerpoint/2010/main" val="973070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PR" dirty="0"/>
              <a:t>10. </a:t>
            </a:r>
            <a:r>
              <a:rPr lang="en-US" dirty="0"/>
              <a:t>Withholding of income as established in the Internal Revenue Code for a New Puerto Rico.</a:t>
            </a:r>
          </a:p>
          <a:p>
            <a:r>
              <a:rPr lang="es-PR" dirty="0"/>
              <a:t>11.</a:t>
            </a:r>
            <a:r>
              <a:rPr lang="en-US" dirty="0"/>
              <a:t>Certification of funds. In simpler words, where do the funds that will be paid to the contractor come from. </a:t>
            </a:r>
            <a:endParaRPr lang="es-PR" dirty="0"/>
          </a:p>
          <a:p>
            <a:r>
              <a:rPr lang="en-US" dirty="0"/>
              <a:t>12.The different clauses regarding conflict of interest policies regarding public employees.</a:t>
            </a:r>
          </a:p>
          <a:p>
            <a:r>
              <a:rPr lang="es-PR" dirty="0"/>
              <a:t>13. </a:t>
            </a:r>
            <a:r>
              <a:rPr lang="es-PR" dirty="0" err="1"/>
              <a:t>Applicable</a:t>
            </a:r>
            <a:r>
              <a:rPr lang="es-PR" dirty="0"/>
              <a:t> </a:t>
            </a:r>
            <a:r>
              <a:rPr lang="es-PR" dirty="0" err="1"/>
              <a:t>insurance</a:t>
            </a:r>
            <a:r>
              <a:rPr lang="es-PR" dirty="0"/>
              <a:t> </a:t>
            </a:r>
            <a:r>
              <a:rPr lang="es-PR" dirty="0" err="1"/>
              <a:t>policies</a:t>
            </a:r>
            <a:r>
              <a:rPr lang="es-PR" dirty="0"/>
              <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AF7276-9717-2441-B3C3-1CC90FE090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58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PR" dirty="0"/>
              <a:t>14. </a:t>
            </a:r>
            <a:r>
              <a:rPr lang="en-US" dirty="0"/>
              <a:t>Contracts for professional services should include two additional clauses to the effect that:</a:t>
            </a:r>
          </a:p>
          <a:p>
            <a:r>
              <a:rPr lang="es-PR" dirty="0"/>
              <a:t>	a. </a:t>
            </a:r>
            <a:r>
              <a:rPr lang="en-US" dirty="0"/>
              <a:t>The contractor has not been convicted of crimes against public integrity.</a:t>
            </a:r>
            <a:endParaRPr lang="es-PR" dirty="0"/>
          </a:p>
          <a:p>
            <a:r>
              <a:rPr lang="es-PR" dirty="0"/>
              <a:t>	b. </a:t>
            </a:r>
            <a:r>
              <a:rPr lang="en-US" dirty="0"/>
              <a:t>and, who has Knowledge and compliance with the rules of ethics that shelter their profession or occupation.</a:t>
            </a:r>
          </a:p>
          <a:p>
            <a:r>
              <a:rPr lang="es-PR" dirty="0"/>
              <a:t>15. </a:t>
            </a:r>
            <a:r>
              <a:rPr lang="en-US" dirty="0"/>
              <a:t>If the contractor is a natural person:</a:t>
            </a:r>
          </a:p>
          <a:p>
            <a:r>
              <a:rPr lang="es-PR" dirty="0"/>
              <a:t>	a. </a:t>
            </a:r>
            <a:r>
              <a:rPr lang="en-US" dirty="0"/>
              <a:t>It must include a clause that you do not receive illegal money from public entities.</a:t>
            </a:r>
          </a:p>
          <a:p>
            <a:r>
              <a:rPr lang="en-US" dirty="0"/>
              <a:t>	b. and that you are not required to pay child support or otherwise, that you are current with support payments or are complying with a payment plan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AF7276-9717-2441-B3C3-1CC90FE090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92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Federal Requirements</a:t>
            </a:r>
            <a:endParaRPr lang="es-P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AF7276-9717-2441-B3C3-1CC90FE090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543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Times New Roman" panose="02020603050405020304" pitchFamily="18" charset="0"/>
              </a:rPr>
              <a:t>Our legal system recognizes different types of contracts. However, the most common for CDBG-DR services and goods are as follows: (1) fixed price and (2) cost reimbursement.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Times New Roman" panose="02020603050405020304" pitchFamily="18" charset="0"/>
              </a:rPr>
              <a:t>Under a fixed-price contract, the contractor undertakes to perform all services and/or provide all agreed goods in exchange for a fixed price, regardless of the cost that entails for the contractor.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R" sz="1800" dirty="0">
              <a:effectLst/>
              <a:latin typeface="Century Gothic" panose="020B0502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Times New Roman" panose="02020603050405020304" pitchFamily="18" charset="0"/>
              </a:rPr>
              <a:t>On the other hand, under a cost reimbursement contract, the contractor may ask the sub-recipient for reimbursement of permitted expenses up to a maximum, as provided in the contract.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AF7276-9717-2441-B3C3-1CC90FE090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78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50000"/>
              </a:lnSpc>
              <a:spcBef>
                <a:spcPts val="0"/>
              </a:spcBef>
              <a:spcAft>
                <a:spcPts val="0"/>
              </a:spcAft>
              <a:buFont typeface="+mj-lt"/>
              <a:buAutoNum type="arabicPeriod" startAt="2"/>
            </a:pPr>
            <a:r>
              <a:rPr lang="en-US" sz="1200" dirty="0">
                <a:effectLst/>
                <a:latin typeface="Century Gothic" panose="020B0502020202020204" pitchFamily="34" charset="0"/>
                <a:ea typeface="Times New Roman" panose="02020603050405020304" pitchFamily="18" charset="0"/>
              </a:rPr>
              <a:t>The term of the contract- This refers to the duration of the contract. It is important to note that the term cannot be longer than the term set forth in the Subrecipient Agreement between the Subrecipient and the Department of Housing. </a:t>
            </a:r>
          </a:p>
          <a:p>
            <a:pPr marL="342900" marR="0" lvl="0" indent="-342900" algn="just">
              <a:lnSpc>
                <a:spcPct val="150000"/>
              </a:lnSpc>
              <a:spcBef>
                <a:spcPts val="0"/>
              </a:spcBef>
              <a:spcAft>
                <a:spcPts val="0"/>
              </a:spcAft>
              <a:buFont typeface="+mj-lt"/>
              <a:buAutoNum type="arabicPeriod" startAt="2"/>
            </a:pPr>
            <a:r>
              <a:rPr lang="en-US" sz="1200" dirty="0">
                <a:effectLst/>
                <a:latin typeface="Century Gothic" panose="020B0502020202020204" pitchFamily="34" charset="0"/>
                <a:ea typeface="Times New Roman" panose="02020603050405020304" pitchFamily="18" charset="0"/>
              </a:rPr>
              <a:t>The performance and responsibilities assumed by the contractor.</a:t>
            </a:r>
          </a:p>
          <a:p>
            <a:pPr marL="342900" marR="0" lvl="0" indent="-342900" algn="just">
              <a:lnSpc>
                <a:spcPct val="150000"/>
              </a:lnSpc>
              <a:spcBef>
                <a:spcPts val="0"/>
              </a:spcBef>
              <a:spcAft>
                <a:spcPts val="0"/>
              </a:spcAft>
              <a:buFont typeface="+mj-lt"/>
              <a:buAutoNum type="arabicPeriod" startAt="2"/>
            </a:pPr>
            <a:r>
              <a:rPr lang="en-US" sz="1200" dirty="0">
                <a:effectLst/>
                <a:latin typeface="Century Gothic" panose="020B0502020202020204" pitchFamily="34" charset="0"/>
                <a:ea typeface="Times New Roman" panose="02020603050405020304" pitchFamily="18" charset="0"/>
              </a:rPr>
              <a:t>Liquid damages (that is, money) to be paid by the contractor in the event of non-compliance.</a:t>
            </a:r>
          </a:p>
          <a:p>
            <a:pPr marL="342900" marR="0" lvl="0" indent="-342900" algn="just">
              <a:lnSpc>
                <a:spcPct val="150000"/>
              </a:lnSpc>
              <a:spcBef>
                <a:spcPts val="0"/>
              </a:spcBef>
              <a:spcAft>
                <a:spcPts val="0"/>
              </a:spcAft>
              <a:buFont typeface="+mj-lt"/>
              <a:buAutoNum type="arabicPeriod" startAt="2"/>
            </a:pPr>
            <a:r>
              <a:rPr lang="en-US" sz="1200" dirty="0">
                <a:effectLst/>
                <a:latin typeface="Century Gothic" panose="020B0502020202020204" pitchFamily="34" charset="0"/>
                <a:ea typeface="Times New Roman" panose="02020603050405020304" pitchFamily="18" charset="0"/>
              </a:rPr>
              <a:t>Equal Employment Opportunity Compliance prohibiting discrimination in hiring or employment on the basis of race, color, religion, sex, or national origin.</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startAt="2"/>
              <a:tabLst/>
              <a:defRPr/>
            </a:pPr>
            <a:r>
              <a:rPr lang="en-US" dirty="0">
                <a:latin typeface="Century Gothic" panose="020B0502020202020204" pitchFamily="34" charset="0"/>
                <a:ea typeface="Times New Roman" panose="02020603050405020304" pitchFamily="18" charset="0"/>
              </a:rPr>
              <a:t>Mandatory registration in the System for the Management of Adjudications (SAM).</a:t>
            </a:r>
            <a:endParaRPr lang="es-PR" dirty="0"/>
          </a:p>
          <a:p>
            <a:pPr marL="342900" marR="0" lvl="0" indent="-342900" algn="just">
              <a:lnSpc>
                <a:spcPct val="150000"/>
              </a:lnSpc>
              <a:spcBef>
                <a:spcPts val="0"/>
              </a:spcBef>
              <a:spcAft>
                <a:spcPts val="0"/>
              </a:spcAft>
              <a:buFont typeface="+mj-lt"/>
              <a:buAutoNum type="arabicPeriod" startAt="2"/>
            </a:pPr>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14</a:t>
            </a:fld>
            <a:endParaRPr lang="en-US"/>
          </a:p>
        </p:txBody>
      </p:sp>
    </p:spTree>
    <p:extLst>
      <p:ext uri="{BB962C8B-B14F-4D97-AF65-F5344CB8AC3E}">
        <p14:creationId xmlns:p14="http://schemas.microsoft.com/office/powerpoint/2010/main" val="1649369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latin typeface="Century Gothic" panose="020B0502020202020204" pitchFamily="34" charset="0"/>
              </a:rPr>
              <a:t>7. In record retention for 5 years after the last payment. However, if there is a pending claim or litigation between the sides, the records must be maintained until all disputes are resolved.</a:t>
            </a:r>
            <a:endParaRPr lang="en-PR" sz="1200" dirty="0">
              <a:latin typeface="Century Gothic" panose="020B0502020202020204" pitchFamily="34" charset="0"/>
            </a:endParaRPr>
          </a:p>
          <a:p>
            <a:pPr>
              <a:lnSpc>
                <a:spcPct val="150000"/>
              </a:lnSpc>
            </a:pPr>
            <a:r>
              <a:rPr lang="en-US" sz="1200" dirty="0">
                <a:latin typeface="Century Gothic" panose="020B0502020202020204" pitchFamily="34" charset="0"/>
              </a:rPr>
              <a:t>8. Value engineering- he looks for the systems, the articles, the materials, the services, and the equipment work for use at the lowest cost.</a:t>
            </a:r>
          </a:p>
          <a:p>
            <a:pPr>
              <a:lnSpc>
                <a:spcPct val="150000"/>
              </a:lnSpc>
            </a:pPr>
            <a:r>
              <a:rPr lang="en-US" sz="1200" dirty="0">
                <a:latin typeface="Century Gothic" panose="020B0502020202020204" pitchFamily="34" charset="0"/>
              </a:rPr>
              <a:t>9. The contractor has not to incur bribery for benefit in a federal transaction.</a:t>
            </a:r>
            <a:endParaRPr lang="en-PR" sz="1200" dirty="0">
              <a:latin typeface="Century Gothic" panose="020B0502020202020204" pitchFamily="34" charset="0"/>
            </a:endParaRPr>
          </a:p>
          <a:p>
            <a:pPr>
              <a:lnSpc>
                <a:spcPct val="150000"/>
              </a:lnSpc>
            </a:pPr>
            <a:r>
              <a:rPr lang="en-US" sz="1200" dirty="0">
                <a:latin typeface="Century Gothic" panose="020B0502020202020204" pitchFamily="34" charset="0"/>
              </a:rPr>
              <a:t>10.  To benefit M/WBE and individuals with low- or very low income under the profile Section 3. </a:t>
            </a:r>
            <a:endParaRPr lang="en-PR" sz="1200" dirty="0">
              <a:latin typeface="Century Gothic" panose="020B0502020202020204" pitchFamily="34" charset="0"/>
            </a:endParaRPr>
          </a:p>
          <a:p>
            <a:pPr>
              <a:lnSpc>
                <a:spcPct val="150000"/>
              </a:lnSpc>
            </a:pPr>
            <a:r>
              <a:rPr lang="en-US" sz="1200" dirty="0">
                <a:latin typeface="Century Gothic" panose="020B0502020202020204" pitchFamily="34" charset="0"/>
              </a:rPr>
              <a:t>11. The workplace act clause on drug-free.</a:t>
            </a:r>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15</a:t>
            </a:fld>
            <a:endParaRPr lang="en-US"/>
          </a:p>
        </p:txBody>
      </p:sp>
    </p:spTree>
    <p:extLst>
      <p:ext uri="{BB962C8B-B14F-4D97-AF65-F5344CB8AC3E}">
        <p14:creationId xmlns:p14="http://schemas.microsoft.com/office/powerpoint/2010/main" val="89384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latin typeface="Century Gothic" panose="020B0502020202020204" pitchFamily="34" charset="0"/>
              </a:rPr>
              <a:t>12. The contractor must comply with the provisions of the sub-recipient agreement. In addition, a language is added indicating the federal stipulations in the sub-recipient agreement apply in the contract and subcontracts. </a:t>
            </a:r>
            <a:endParaRPr lang="en-PR" sz="1200" dirty="0">
              <a:latin typeface="Century Gothic" panose="020B0502020202020204" pitchFamily="34" charset="0"/>
            </a:endParaRPr>
          </a:p>
          <a:p>
            <a:pPr>
              <a:lnSpc>
                <a:spcPct val="150000"/>
              </a:lnSpc>
            </a:pPr>
            <a:r>
              <a:rPr lang="en-US" sz="1200" dirty="0">
                <a:latin typeface="Century Gothic" panose="020B0502020202020204" pitchFamily="34" charset="0"/>
              </a:rPr>
              <a:t>13. The work performed by the subcontractor must be by the applicable terms of the agreement between PRDOH and the contractor.</a:t>
            </a:r>
            <a:endParaRPr lang="en-PR" sz="1200" dirty="0">
              <a:latin typeface="Century Gothic" panose="020B0502020202020204" pitchFamily="34" charset="0"/>
            </a:endParaRPr>
          </a:p>
          <a:p>
            <a:pPr>
              <a:lnSpc>
                <a:spcPct val="150000"/>
              </a:lnSpc>
            </a:pPr>
            <a:r>
              <a:rPr lang="en-US" sz="1200" dirty="0">
                <a:latin typeface="Century Gothic" panose="020B0502020202020204" pitchFamily="34" charset="0"/>
              </a:rPr>
              <a:t>14. The subcontract does not harm the rights of PRDOH. </a:t>
            </a:r>
            <a:endParaRPr lang="en-PR" sz="1200" dirty="0">
              <a:latin typeface="Century Gothic" panose="020B0502020202020204" pitchFamily="34" charset="0"/>
            </a:endParaRPr>
          </a:p>
          <a:p>
            <a:pPr>
              <a:lnSpc>
                <a:spcPct val="150000"/>
              </a:lnSpc>
            </a:pPr>
            <a:r>
              <a:rPr lang="en-US" sz="1200" dirty="0">
                <a:latin typeface="Century Gothic" panose="020B0502020202020204" pitchFamily="34" charset="0"/>
              </a:rPr>
              <a:t>15. The subcontract does not create a relationship between PRDOH and the subcontractor.</a:t>
            </a:r>
            <a:endParaRPr lang="en-PR" sz="1200" dirty="0">
              <a:latin typeface="Century Gothic" panose="020B0502020202020204" pitchFamily="34" charset="0"/>
            </a:endParaRPr>
          </a:p>
          <a:p>
            <a:pPr>
              <a:lnSpc>
                <a:spcPct val="150000"/>
              </a:lnSpc>
            </a:pPr>
            <a:r>
              <a:rPr lang="en-US" sz="1200" dirty="0">
                <a:latin typeface="Century Gothic" panose="020B0502020202020204" pitchFamily="34" charset="0"/>
              </a:rPr>
              <a:t>16. In compliance with the Housing policies on the protection of personal confidential information. </a:t>
            </a:r>
            <a:endParaRPr lang="en-PR" sz="1200" dirty="0">
              <a:latin typeface="Century Gothic" panose="020B0502020202020204" pitchFamily="34" charset="0"/>
            </a:endParaRPr>
          </a:p>
          <a:p>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16</a:t>
            </a:fld>
            <a:endParaRPr lang="en-US"/>
          </a:p>
        </p:txBody>
      </p:sp>
    </p:spTree>
    <p:extLst>
      <p:ext uri="{BB962C8B-B14F-4D97-AF65-F5344CB8AC3E}">
        <p14:creationId xmlns:p14="http://schemas.microsoft.com/office/powerpoint/2010/main" val="279312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800" dirty="0">
                <a:latin typeface="Century Gothic" panose="020B0502020202020204" pitchFamily="34" charset="0"/>
              </a:rPr>
              <a:t>17. The Contractor is committed to monitoring the performance of its subcontractors and that they comply with applicable state and federal regulations and policies.</a:t>
            </a:r>
            <a:endParaRPr lang="en-PR" sz="1800" dirty="0">
              <a:latin typeface="Century Gothic" panose="020B0502020202020204" pitchFamily="34" charset="0"/>
            </a:endParaRPr>
          </a:p>
          <a:p>
            <a:pPr>
              <a:lnSpc>
                <a:spcPct val="100000"/>
              </a:lnSpc>
            </a:pPr>
            <a:r>
              <a:rPr lang="en-US" sz="1800" dirty="0">
                <a:latin typeface="Century Gothic" panose="020B0502020202020204" pitchFamily="34" charset="0"/>
              </a:rPr>
              <a:t>18. In addition, it must be included in the contract that the contractor will comply with the following federal laws:</a:t>
            </a:r>
            <a:endParaRPr lang="en-PR" sz="1800" dirty="0">
              <a:latin typeface="Century Gothic" panose="020B0502020202020204" pitchFamily="34" charset="0"/>
            </a:endParaRPr>
          </a:p>
          <a:p>
            <a:pPr marL="800100" lvl="1" indent="-342900">
              <a:lnSpc>
                <a:spcPct val="110000"/>
              </a:lnSpc>
              <a:buFont typeface="+mj-lt"/>
              <a:buAutoNum type="alphaLcParenR"/>
            </a:pPr>
            <a:r>
              <a:rPr lang="en-US" sz="1800" dirty="0">
                <a:latin typeface="Century Gothic" panose="020B0502020202020204" pitchFamily="34" charset="0"/>
              </a:rPr>
              <a:t>Clean Air and Federal Water Pollution Control Acts- regulate air and surface water pollution, respectively.</a:t>
            </a:r>
            <a:endParaRPr lang="en-PR" sz="1800" dirty="0">
              <a:latin typeface="Century Gothic" panose="020B0502020202020204" pitchFamily="34" charset="0"/>
            </a:endParaRPr>
          </a:p>
          <a:p>
            <a:pPr marL="800100" lvl="1" indent="-342900">
              <a:lnSpc>
                <a:spcPct val="100000"/>
              </a:lnSpc>
              <a:buFont typeface="+mj-lt"/>
              <a:buAutoNum type="alphaLcParenR"/>
            </a:pPr>
            <a:r>
              <a:rPr lang="en-US" sz="1800" dirty="0">
                <a:latin typeface="Century Gothic" panose="020B0502020202020204" pitchFamily="34" charset="0"/>
              </a:rPr>
              <a:t>Energy Policy and Conversation Act- sets standards on energy conservation and efficiency.</a:t>
            </a:r>
            <a:endParaRPr lang="en-PR" sz="1800" dirty="0">
              <a:latin typeface="Century Gothic" panose="020B0502020202020204" pitchFamily="34" charset="0"/>
            </a:endParaRPr>
          </a:p>
          <a:p>
            <a:pPr>
              <a:lnSpc>
                <a:spcPct val="150000"/>
              </a:lnSpc>
            </a:pPr>
            <a:r>
              <a:rPr lang="en-US" sz="1800" dirty="0">
                <a:latin typeface="Century Gothic" panose="020B0502020202020204" pitchFamily="34" charset="0"/>
              </a:rPr>
              <a:t>19. Include a copy of the HUD General Provisions.</a:t>
            </a:r>
            <a:endParaRPr lang="en-PR" sz="1800" dirty="0">
              <a:latin typeface="Century Gothic" panose="020B0502020202020204" pitchFamily="34" charset="0"/>
            </a:endParaRPr>
          </a:p>
          <a:p>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17</a:t>
            </a:fld>
            <a:endParaRPr lang="en-US"/>
          </a:p>
        </p:txBody>
      </p:sp>
    </p:spTree>
    <p:extLst>
      <p:ext uri="{BB962C8B-B14F-4D97-AF65-F5344CB8AC3E}">
        <p14:creationId xmlns:p14="http://schemas.microsoft.com/office/powerpoint/2010/main" val="302770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Century Gothic" panose="020B0502020202020204" pitchFamily="34" charset="0"/>
              </a:rPr>
              <a:t>20. In a contract of construction for an amount that excess of $ 2,000: </a:t>
            </a:r>
            <a:endParaRPr lang="en-PR" sz="1200" dirty="0">
              <a:latin typeface="Century Gothic" panose="020B0502020202020204" pitchFamily="34" charset="0"/>
            </a:endParaRPr>
          </a:p>
          <a:p>
            <a:pPr marL="0" indent="0">
              <a:lnSpc>
                <a:spcPct val="150000"/>
              </a:lnSpc>
              <a:buNone/>
            </a:pPr>
            <a:r>
              <a:rPr lang="en-US" sz="1200" dirty="0">
                <a:latin typeface="Century Gothic" panose="020B0502020202020204" pitchFamily="34" charset="0"/>
              </a:rPr>
              <a:t>It must include a compliance clause with the Davis-Bacon Act and Copeland "Anti-Kickback" Act as well as similar labor regulations (which prohibit a contractor from causing its employee to forgo pay, incomplete or in part). Other laws, regulations, and executive orders of labor also govern construction contracts.</a:t>
            </a:r>
          </a:p>
          <a:p>
            <a:pPr marL="0" indent="0">
              <a:lnSpc>
                <a:spcPct val="150000"/>
              </a:lnSpc>
              <a:buNone/>
            </a:pPr>
            <a:endParaRPr lang="en-US" sz="1200" dirty="0">
              <a:latin typeface="Century Gothic" panose="020B0502020202020204" pitchFamily="34" charset="0"/>
            </a:endParaRPr>
          </a:p>
          <a:p>
            <a:pPr marL="0" indent="0">
              <a:buNone/>
            </a:pPr>
            <a:r>
              <a:rPr lang="en-US" sz="1200" dirty="0">
                <a:latin typeface="Century Gothic" panose="020B0502020202020204" pitchFamily="34" charset="0"/>
              </a:rPr>
              <a:t>21.</a:t>
            </a:r>
            <a:r>
              <a:rPr lang="en-US" sz="1200" dirty="0">
                <a:solidFill>
                  <a:srgbClr val="00928F"/>
                </a:solidFill>
                <a:latin typeface="Century Gothic" panose="020B0502020202020204" pitchFamily="34" charset="0"/>
              </a:rPr>
              <a:t> </a:t>
            </a:r>
            <a:r>
              <a:rPr lang="en-US" sz="1200" dirty="0">
                <a:latin typeface="Century Gothic" panose="020B0502020202020204" pitchFamily="34" charset="0"/>
              </a:rPr>
              <a:t>A contract that exceeds the amount of 10,000.</a:t>
            </a:r>
            <a:endParaRPr lang="en-PR" sz="1200" dirty="0">
              <a:latin typeface="Century Gothic" panose="020B0502020202020204" pitchFamily="34" charset="0"/>
            </a:endParaRPr>
          </a:p>
          <a:p>
            <a:pPr marL="0" indent="0">
              <a:lnSpc>
                <a:spcPct val="150000"/>
              </a:lnSpc>
              <a:buNone/>
            </a:pPr>
            <a:r>
              <a:rPr lang="en-US" sz="1200" dirty="0">
                <a:latin typeface="Century Gothic" panose="020B0502020202020204" pitchFamily="34" charset="0"/>
              </a:rPr>
              <a:t>a. Provides for the termination of the contract due to the convenience of the parties, indicating how pending matters would be addressed.</a:t>
            </a:r>
            <a:endParaRPr lang="en-PR" sz="1200" dirty="0">
              <a:latin typeface="Century Gothic" panose="020B0502020202020204" pitchFamily="34" charset="0"/>
            </a:endParaRPr>
          </a:p>
          <a:p>
            <a:pPr marL="0" indent="0">
              <a:lnSpc>
                <a:spcPct val="150000"/>
              </a:lnSpc>
              <a:buNone/>
            </a:pPr>
            <a:r>
              <a:rPr lang="en-US" sz="1200" dirty="0">
                <a:latin typeface="Century Gothic" panose="020B0502020202020204" pitchFamily="34" charset="0"/>
              </a:rPr>
              <a:t>b. Solid Waste Disposal Act- is the management of solid waste and use of recovered materials.</a:t>
            </a:r>
            <a:endParaRPr lang="en-PR" sz="1200" dirty="0">
              <a:latin typeface="Century Gothic" panose="020B0502020202020204" pitchFamily="34" charset="0"/>
            </a:endParaRPr>
          </a:p>
          <a:p>
            <a:pPr marL="0" indent="0">
              <a:lnSpc>
                <a:spcPct val="150000"/>
              </a:lnSpc>
              <a:buNone/>
            </a:pPr>
            <a:endParaRPr lang="en-PR" sz="1200" dirty="0">
              <a:latin typeface="Century Gothic" panose="020B0502020202020204" pitchFamily="34" charset="0"/>
            </a:endParaRPr>
          </a:p>
          <a:p>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18</a:t>
            </a:fld>
            <a:endParaRPr lang="en-US"/>
          </a:p>
        </p:txBody>
      </p:sp>
    </p:spTree>
    <p:extLst>
      <p:ext uri="{BB962C8B-B14F-4D97-AF65-F5344CB8AC3E}">
        <p14:creationId xmlns:p14="http://schemas.microsoft.com/office/powerpoint/2010/main" val="110826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22. In contracts of more than $100,000, it must be included the clause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sz="1200" dirty="0">
                <a:latin typeface="Century Gothic" panose="020B0502020202020204" pitchFamily="34" charset="0"/>
              </a:rPr>
              <a:t>a. Byrd Anti-Lobbying- certifying that federal funds have not been used with the intention of inducing an employee or member of an agency or the Federal Congress to obtain a contract or federal funds in their favor.</a:t>
            </a:r>
          </a:p>
          <a:p>
            <a:pPr marL="228600" indent="-228600">
              <a:buAutoNum type="alphaLcPeriod"/>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23. In contracts that exceeds $150,000,</a:t>
            </a:r>
            <a:endParaRPr lang="en-PR" sz="1200" dirty="0">
              <a:latin typeface="Century Gothic" panose="020B0502020202020204" pitchFamily="34" charset="0"/>
            </a:endParaRPr>
          </a:p>
          <a:p>
            <a:pPr marL="0" indent="0">
              <a:buNone/>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b. Compliance with the Contract Work Hours and Safety Standards Act requires contractors to pay their employees by providing federal, "over-time" services. For every hour worked by an employee more than 40 hours, he must be paid compensation of 1.5 times his hourly wage.</a:t>
            </a:r>
            <a:endParaRPr lang="en-PR" sz="1200" dirty="0">
              <a:latin typeface="Century Gothic" panose="020B0502020202020204" pitchFamily="34" charset="0"/>
            </a:endParaRPr>
          </a:p>
          <a:p>
            <a:pPr marL="0" indent="0">
              <a:buNone/>
            </a:pPr>
            <a:endParaRPr lang="en-US" sz="1200" dirty="0">
              <a:latin typeface="Century Gothic" panose="020B0502020202020204" pitchFamily="34" charset="0"/>
            </a:endParaRPr>
          </a:p>
          <a:p>
            <a:pPr marL="228600" indent="-228600">
              <a:buAutoNum type="alphaLcPeriod"/>
            </a:pPr>
            <a:endParaRPr lang="en-US" sz="1200" dirty="0">
              <a:latin typeface="Century Gothic" panose="020B0502020202020204" pitchFamily="34" charset="0"/>
            </a:endParaRPr>
          </a:p>
          <a:p>
            <a:pPr marL="0" indent="0">
              <a:buNone/>
            </a:pPr>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19</a:t>
            </a:fld>
            <a:endParaRPr lang="en-US"/>
          </a:p>
        </p:txBody>
      </p:sp>
    </p:spTree>
    <p:extLst>
      <p:ext uri="{BB962C8B-B14F-4D97-AF65-F5344CB8AC3E}">
        <p14:creationId xmlns:p14="http://schemas.microsoft.com/office/powerpoint/2010/main" val="106844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 is intended to present, in a general way, important clauses that must be included in contracts.</a:t>
            </a:r>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2</a:t>
            </a:fld>
            <a:endParaRPr lang="en-US"/>
          </a:p>
        </p:txBody>
      </p:sp>
    </p:spTree>
    <p:extLst>
      <p:ext uri="{BB962C8B-B14F-4D97-AF65-F5344CB8AC3E}">
        <p14:creationId xmlns:p14="http://schemas.microsoft.com/office/powerpoint/2010/main" val="3610778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Century Gothic" panose="020B0502020202020204" pitchFamily="34" charset="0"/>
              </a:rPr>
              <a:t>Important Note</a:t>
            </a:r>
          </a:p>
          <a:p>
            <a:endParaRPr lang="en-US" b="0" dirty="0">
              <a:latin typeface="Century Gothic" panose="020B0502020202020204" pitchFamily="34" charset="0"/>
            </a:endParaRPr>
          </a:p>
          <a:p>
            <a:pPr marL="228600" indent="-228600">
              <a:lnSpc>
                <a:spcPct val="150000"/>
              </a:lnSpc>
              <a:buAutoNum type="arabicPeriod"/>
            </a:pPr>
            <a:r>
              <a:rPr lang="en-US" sz="1200" dirty="0">
                <a:latin typeface="Century Gothic" panose="020B0502020202020204" pitchFamily="34" charset="0"/>
              </a:rPr>
              <a:t>All Subrecipients must send PRDOH a copy of the signed contract within three days of its signature. This action can be made by email to the PRDOH Legal Division.</a:t>
            </a:r>
          </a:p>
          <a:p>
            <a:pPr marL="228600" indent="-228600">
              <a:lnSpc>
                <a:spcPct val="150000"/>
              </a:lnSpc>
              <a:buAutoNum type="arabicPeriod"/>
            </a:pPr>
            <a:endParaRPr lang="en-PR" sz="1200" dirty="0">
              <a:latin typeface="Century Gothic" panose="020B0502020202020204" pitchFamily="34" charset="0"/>
            </a:endParaRPr>
          </a:p>
          <a:p>
            <a:pPr>
              <a:lnSpc>
                <a:spcPct val="150000"/>
              </a:lnSpc>
            </a:pPr>
            <a:r>
              <a:rPr lang="en-US" sz="1200" dirty="0">
                <a:latin typeface="Century Gothic" panose="020B0502020202020204" pitchFamily="34" charset="0"/>
              </a:rPr>
              <a:t>2. If the Subrecipient is a government entity, it must also register its contract with the Comptroller Office of P.R. within 15 days after its signature.</a:t>
            </a:r>
            <a:endParaRPr lang="en-PR" sz="1200" dirty="0">
              <a:latin typeface="Century Gothic" panose="020B0502020202020204" pitchFamily="34" charset="0"/>
            </a:endParaRPr>
          </a:p>
          <a:p>
            <a:endParaRPr lang="en-PR" b="0" dirty="0"/>
          </a:p>
        </p:txBody>
      </p:sp>
      <p:sp>
        <p:nvSpPr>
          <p:cNvPr id="4" name="Slide Number Placeholder 3"/>
          <p:cNvSpPr>
            <a:spLocks noGrp="1"/>
          </p:cNvSpPr>
          <p:nvPr>
            <p:ph type="sldNum" sz="quarter" idx="5"/>
          </p:nvPr>
        </p:nvSpPr>
        <p:spPr/>
        <p:txBody>
          <a:bodyPr/>
          <a:lstStyle/>
          <a:p>
            <a:fld id="{016D2EDE-82D9-4BF8-BE52-D1990FD3BF62}" type="slidenum">
              <a:rPr lang="en-US" smtClean="0"/>
              <a:t>20</a:t>
            </a:fld>
            <a:endParaRPr lang="en-US"/>
          </a:p>
        </p:txBody>
      </p:sp>
    </p:spTree>
    <p:extLst>
      <p:ext uri="{BB962C8B-B14F-4D97-AF65-F5344CB8AC3E}">
        <p14:creationId xmlns:p14="http://schemas.microsoft.com/office/powerpoint/2010/main" val="660655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appreciate your attention and support.</a:t>
            </a:r>
          </a:p>
          <a:p>
            <a:endParaRPr lang="en-US" dirty="0"/>
          </a:p>
          <a:p>
            <a:r>
              <a:rPr lang="en-US" dirty="0"/>
              <a:t>We count on your support to meet all contracts requirements.</a:t>
            </a:r>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21</a:t>
            </a:fld>
            <a:endParaRPr lang="en-US"/>
          </a:p>
        </p:txBody>
      </p:sp>
    </p:spTree>
    <p:extLst>
      <p:ext uri="{BB962C8B-B14F-4D97-AF65-F5344CB8AC3E}">
        <p14:creationId xmlns:p14="http://schemas.microsoft.com/office/powerpoint/2010/main" val="293049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information, please refer to the Contracts and Agreements Subrecipient Manual. This handbook is the policy the agency has adopted to provide guidance, establish the best contracting standards and practices, and serve as a resources for CDBG-DR Program staff, contractors and Subrecipients. It is available on the official page of the CDBG-DR Program, www.cdbg-dr.pr.gov/en/resorces/policies/general-policies/</a:t>
            </a:r>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3</a:t>
            </a:fld>
            <a:endParaRPr lang="en-US"/>
          </a:p>
        </p:txBody>
      </p:sp>
    </p:spTree>
    <p:extLst>
      <p:ext uri="{BB962C8B-B14F-4D97-AF65-F5344CB8AC3E}">
        <p14:creationId xmlns:p14="http://schemas.microsoft.com/office/powerpoint/2010/main" val="294976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contract is a written agreement between PRDOH and a contractor for the provision of goods and/or services, which creates a legally binding relationship.</a:t>
            </a:r>
          </a:p>
          <a:p>
            <a:endParaRPr lang="en-US" dirty="0"/>
          </a:p>
          <a:p>
            <a:r>
              <a:rPr lang="en-US" dirty="0"/>
              <a:t>On the other hand, a contractor is a provider or supplier who is awarded or signed a contract (as previously defined).</a:t>
            </a:r>
          </a:p>
          <a:p>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4</a:t>
            </a:fld>
            <a:endParaRPr lang="en-US"/>
          </a:p>
        </p:txBody>
      </p:sp>
    </p:spTree>
    <p:extLst>
      <p:ext uri="{BB962C8B-B14F-4D97-AF65-F5344CB8AC3E}">
        <p14:creationId xmlns:p14="http://schemas.microsoft.com/office/powerpoint/2010/main" val="203263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the State Requirements</a:t>
            </a:r>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5</a:t>
            </a:fld>
            <a:endParaRPr lang="en-US"/>
          </a:p>
        </p:txBody>
      </p:sp>
    </p:spTree>
    <p:extLst>
      <p:ext uri="{BB962C8B-B14F-4D97-AF65-F5344CB8AC3E}">
        <p14:creationId xmlns:p14="http://schemas.microsoft.com/office/powerpoint/2010/main" val="333894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latin typeface="Century Gothic" panose="020B0502020202020204" pitchFamily="34" charset="0"/>
              </a:rPr>
              <a:t>Contracts can only be prospective for goods and/or services that has not been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indent="0">
              <a:lnSpc>
                <a:spcPct val="150000"/>
              </a:lnSpc>
              <a:buFont typeface="+mj-lt"/>
              <a:buNone/>
            </a:pPr>
            <a:r>
              <a:rPr lang="en-US" dirty="0"/>
              <a:t>2. </a:t>
            </a:r>
            <a:r>
              <a:rPr lang="en-US" sz="1800" dirty="0">
                <a:latin typeface="Century Gothic" panose="020B0502020202020204" pitchFamily="34" charset="0"/>
              </a:rPr>
              <a:t>The personal circumstances of the contactor must be included:</a:t>
            </a:r>
          </a:p>
          <a:p>
            <a:pPr marL="914400" lvl="1" indent="-457200">
              <a:lnSpc>
                <a:spcPct val="150000"/>
              </a:lnSpc>
              <a:buFont typeface="+mj-lt"/>
              <a:buAutoNum type="alphaLcParenR"/>
            </a:pPr>
            <a:r>
              <a:rPr lang="en-US" sz="1800" dirty="0">
                <a:latin typeface="Century Gothic" panose="020B0502020202020204" pitchFamily="34" charset="0"/>
              </a:rPr>
              <a:t>Full name</a:t>
            </a:r>
          </a:p>
          <a:p>
            <a:pPr marL="914400" lvl="1" indent="-457200">
              <a:lnSpc>
                <a:spcPct val="150000"/>
              </a:lnSpc>
              <a:buFont typeface="+mj-lt"/>
              <a:buAutoNum type="alphaLcParenR"/>
            </a:pPr>
            <a:r>
              <a:rPr lang="en-US" sz="1800" dirty="0">
                <a:latin typeface="Century Gothic" panose="020B0502020202020204" pitchFamily="34" charset="0"/>
              </a:rPr>
              <a:t>Employer social security and/or employer identification number (EIN for its acronym in English))</a:t>
            </a:r>
          </a:p>
          <a:p>
            <a:pPr marL="914400" lvl="1" indent="-457200">
              <a:lnSpc>
                <a:spcPct val="150000"/>
              </a:lnSpc>
              <a:buFont typeface="+mj-lt"/>
              <a:buAutoNum type="alphaLcParenR"/>
            </a:pPr>
            <a:r>
              <a:rPr lang="en-US" sz="1800" dirty="0">
                <a:latin typeface="Century Gothic" panose="020B0502020202020204" pitchFamily="34" charset="0"/>
              </a:rPr>
              <a:t>If is a natural person: marital status, address, profession</a:t>
            </a:r>
          </a:p>
          <a:p>
            <a:pPr marL="914400" lvl="1" indent="-457200">
              <a:lnSpc>
                <a:spcPct val="150000"/>
              </a:lnSpc>
              <a:buFont typeface="+mj-lt"/>
              <a:buAutoNum type="alphaLcParenR"/>
            </a:pPr>
            <a:r>
              <a:rPr lang="en-US" sz="1800" dirty="0">
                <a:latin typeface="Century Gothic" panose="020B0502020202020204" pitchFamily="34" charset="0"/>
              </a:rPr>
              <a:t>If it is a legal person: (Certificate of Incorporation from the Department of State, Incorporate certification from the Department of State)</a:t>
            </a:r>
          </a:p>
          <a:p>
            <a:pPr marL="914400" lvl="1" indent="-457200">
              <a:lnSpc>
                <a:spcPct val="150000"/>
              </a:lnSpc>
              <a:buFont typeface="+mj-lt"/>
              <a:buAutoNum type="alphaLcParenR"/>
            </a:pPr>
            <a:endParaRPr lang="en-US" sz="1800" dirty="0">
              <a:latin typeface="Century Gothic" panose="020B0502020202020204" pitchFamily="34" charset="0"/>
            </a:endParaRPr>
          </a:p>
          <a:p>
            <a:r>
              <a:rPr lang="en-US" sz="1200" dirty="0">
                <a:latin typeface="Century Gothic" panose="020B0502020202020204" pitchFamily="34" charset="0"/>
              </a:rPr>
              <a:t>3. Legal Provision that authorizes PRDOH to execute contracts</a:t>
            </a:r>
            <a:endParaRPr lang="en-PR" dirty="0"/>
          </a:p>
        </p:txBody>
      </p:sp>
      <p:sp>
        <p:nvSpPr>
          <p:cNvPr id="4" name="Slide Number Placeholder 3"/>
          <p:cNvSpPr>
            <a:spLocks noGrp="1"/>
          </p:cNvSpPr>
          <p:nvPr>
            <p:ph type="sldNum" sz="quarter" idx="5"/>
          </p:nvPr>
        </p:nvSpPr>
        <p:spPr/>
        <p:txBody>
          <a:bodyPr/>
          <a:lstStyle/>
          <a:p>
            <a:fld id="{016D2EDE-82D9-4BF8-BE52-D1990FD3BF62}" type="slidenum">
              <a:rPr lang="en-US" smtClean="0"/>
              <a:t>6</a:t>
            </a:fld>
            <a:endParaRPr lang="en-US"/>
          </a:p>
        </p:txBody>
      </p:sp>
    </p:spTree>
    <p:extLst>
      <p:ext uri="{BB962C8B-B14F-4D97-AF65-F5344CB8AC3E}">
        <p14:creationId xmlns:p14="http://schemas.microsoft.com/office/powerpoint/2010/main" val="94798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lgn="just">
              <a:lnSpc>
                <a:spcPct val="150000"/>
              </a:lnSpc>
              <a:spcBef>
                <a:spcPts val="0"/>
              </a:spcBef>
              <a:spcAft>
                <a:spcPts val="0"/>
              </a:spcAft>
              <a:buFont typeface="+mj-lt"/>
              <a:buAutoNum type="arabicPeriod" startAt="4"/>
            </a:pPr>
            <a:r>
              <a:rPr lang="en-US" sz="1800" dirty="0">
                <a:effectLst/>
                <a:latin typeface="Century Gothic" panose="020B0502020202020204" pitchFamily="34" charset="0"/>
                <a:ea typeface="Times New Roman" panose="02020603050405020304" pitchFamily="18" charset="0"/>
              </a:rPr>
              <a:t>Legal basis that allows contracting with CDBG-DR funds.</a:t>
            </a:r>
          </a:p>
          <a:p>
            <a:pPr marL="342900" marR="0" lvl="0" indent="-342900" algn="just">
              <a:lnSpc>
                <a:spcPct val="150000"/>
              </a:lnSpc>
              <a:spcBef>
                <a:spcPts val="0"/>
              </a:spcBef>
              <a:spcAft>
                <a:spcPts val="0"/>
              </a:spcAft>
              <a:buFont typeface="+mj-lt"/>
              <a:buAutoNum type="arabicPeriod" startAt="4"/>
            </a:pPr>
            <a:r>
              <a:rPr lang="en-US" sz="1800" dirty="0">
                <a:effectLst/>
                <a:latin typeface="Century Gothic" panose="020B0502020202020204" pitchFamily="34" charset="0"/>
                <a:ea typeface="Times New Roman" panose="02020603050405020304" pitchFamily="18" charset="0"/>
              </a:rPr>
              <a:t>Date of execution and effectiveness of the contract, the latter does not necessarily have to be the same as the date of execution.</a:t>
            </a:r>
          </a:p>
          <a:p>
            <a:pPr marL="342900" marR="0" lvl="0" indent="-342900" algn="just">
              <a:lnSpc>
                <a:spcPct val="150000"/>
              </a:lnSpc>
              <a:spcBef>
                <a:spcPts val="0"/>
              </a:spcBef>
              <a:spcAft>
                <a:spcPts val="0"/>
              </a:spcAft>
              <a:buFont typeface="+mj-lt"/>
              <a:buAutoNum type="arabicPeriod" startAt="4"/>
            </a:pPr>
            <a:r>
              <a:rPr lang="en-US" sz="1800" dirty="0">
                <a:latin typeface="Century Gothic" panose="020B0502020202020204" pitchFamily="34" charset="0"/>
                <a:ea typeface="Times New Roman" panose="02020603050405020304" pitchFamily="18" charset="0"/>
              </a:rPr>
              <a:t>Accurate description of the services and responsibilities required by the program under which it is contracted.</a:t>
            </a:r>
          </a:p>
          <a:p>
            <a:pPr marL="342900" marR="0" lvl="0" indent="-342900" algn="just">
              <a:lnSpc>
                <a:spcPct val="150000"/>
              </a:lnSpc>
              <a:spcBef>
                <a:spcPts val="0"/>
              </a:spcBef>
              <a:spcAft>
                <a:spcPts val="0"/>
              </a:spcAft>
              <a:buFont typeface="+mj-lt"/>
              <a:buAutoNum type="arabicPeriod" startAt="4"/>
            </a:pPr>
            <a:r>
              <a:rPr lang="en-US" sz="1800" dirty="0">
                <a:effectLst/>
                <a:latin typeface="Century Gothic" panose="020B0502020202020204" pitchFamily="34" charset="0"/>
                <a:ea typeface="Times New Roman" panose="02020603050405020304" pitchFamily="18" charset="0"/>
              </a:rPr>
              <a:t>Compensation, the maximum amount to be disbursed for services or tasks under the contract and payment method.</a:t>
            </a:r>
          </a:p>
          <a:p>
            <a:pPr marL="342900" marR="0" lvl="0" indent="-342900" algn="just">
              <a:lnSpc>
                <a:spcPct val="150000"/>
              </a:lnSpc>
              <a:spcBef>
                <a:spcPts val="0"/>
              </a:spcBef>
              <a:spcAft>
                <a:spcPts val="0"/>
              </a:spcAft>
              <a:buFont typeface="+mj-lt"/>
              <a:buAutoNum type="arabicPeriod" startAt="4"/>
            </a:pPr>
            <a:r>
              <a:rPr lang="en-US" sz="1800" dirty="0">
                <a:effectLst/>
                <a:latin typeface="Century Gothic" panose="020B0502020202020204" pitchFamily="34" charset="0"/>
                <a:ea typeface="Times New Roman" panose="02020603050405020304" pitchFamily="18" charset="0"/>
              </a:rPr>
              <a:t>Invoices have to be specific, indicating the services provided and the hours worked. Each invoice must be accompanied by a certificate to the effect that such services have been provided.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AF7276-9717-2441-B3C3-1CC90FE090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79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 typeface="+mj-lt"/>
              <a:buNone/>
              <a:tabLst/>
              <a:defRPr/>
            </a:pPr>
            <a:r>
              <a:rPr lang="es-PR" sz="1100" dirty="0">
                <a:effectLst/>
                <a:latin typeface="Century Gothic" panose="020B0502020202020204" pitchFamily="34" charset="0"/>
                <a:ea typeface="Times New Roman" panose="02020603050405020304" pitchFamily="18" charset="0"/>
              </a:rPr>
              <a:t>9. </a:t>
            </a:r>
            <a:r>
              <a:rPr lang="en-US" sz="1100" dirty="0">
                <a:latin typeface="Century Gothic" panose="020B0502020202020204" pitchFamily="34" charset="0"/>
                <a:ea typeface="Times New Roman" panose="02020603050405020304" pitchFamily="18" charset="0"/>
              </a:rPr>
              <a:t>From the Treasury Department </a:t>
            </a:r>
            <a:endParaRPr lang="en-US" sz="1100" dirty="0">
              <a:effectLst/>
              <a:latin typeface="Times New Roman" panose="02020603050405020304" pitchFamily="18" charset="0"/>
              <a:ea typeface="Times New Roman" panose="02020603050405020304" pitchFamily="18" charset="0"/>
            </a:endParaRPr>
          </a:p>
          <a:p>
            <a:pPr marL="0" marR="0" lvl="0" indent="0" algn="just">
              <a:lnSpc>
                <a:spcPct val="150000"/>
              </a:lnSpc>
              <a:spcBef>
                <a:spcPts val="0"/>
              </a:spcBef>
              <a:spcAft>
                <a:spcPts val="0"/>
              </a:spcAft>
              <a:buFont typeface="+mj-lt"/>
              <a:buNone/>
            </a:pPr>
            <a:endParaRPr lang="es-PR" sz="1200" dirty="0">
              <a:effectLst/>
              <a:latin typeface="Times New Roman" panose="02020603050405020304" pitchFamily="18" charset="0"/>
              <a:ea typeface="Times New Roman" panose="02020603050405020304" pitchFamily="18" charset="0"/>
            </a:endParaRPr>
          </a:p>
          <a:p>
            <a:pPr marL="742950" marR="0" lvl="1" indent="-285750" algn="just">
              <a:lnSpc>
                <a:spcPct val="150000"/>
              </a:lnSpc>
              <a:spcBef>
                <a:spcPts val="0"/>
              </a:spcBef>
              <a:spcAft>
                <a:spcPts val="0"/>
              </a:spcAft>
              <a:buFont typeface="+mj-lt"/>
              <a:buAutoNum type="alphaLcPeriod"/>
            </a:pPr>
            <a:r>
              <a:rPr lang="en-US" sz="1100" dirty="0">
                <a:latin typeface="Century Gothic" panose="020B0502020202020204" pitchFamily="34" charset="0"/>
                <a:ea typeface="Times New Roman" panose="02020603050405020304" pitchFamily="18" charset="0"/>
              </a:rPr>
              <a:t>From the Treasury Department </a:t>
            </a:r>
            <a:endParaRPr lang="en-US" sz="1100" dirty="0">
              <a:effectLst/>
              <a:latin typeface="Times New Roman" panose="02020603050405020304" pitchFamily="18" charset="0"/>
              <a:ea typeface="Times New Roman" panose="02020603050405020304" pitchFamily="18" charset="0"/>
            </a:endParaRPr>
          </a:p>
          <a:p>
            <a:pPr lvl="2" algn="just">
              <a:lnSpc>
                <a:spcPct val="150000"/>
              </a:lnSpc>
              <a:spcBef>
                <a:spcPts val="0"/>
              </a:spcBef>
              <a:buFont typeface="+mj-lt"/>
              <a:buAutoNum type="romanLcPeriod"/>
            </a:pPr>
            <a:r>
              <a:rPr lang="en-US" sz="1100" dirty="0">
                <a:latin typeface="Century Gothic" panose="020B0502020202020204" pitchFamily="34" charset="0"/>
                <a:ea typeface="Times New Roman" panose="02020603050405020304" pitchFamily="18" charset="0"/>
              </a:rPr>
              <a:t> Certifying that you have filed tax returns during the past 5 years.</a:t>
            </a:r>
          </a:p>
          <a:p>
            <a:pPr lvl="2" algn="just">
              <a:lnSpc>
                <a:spcPct val="150000"/>
              </a:lnSpc>
              <a:spcBef>
                <a:spcPts val="0"/>
              </a:spcBef>
              <a:buFont typeface="+mj-lt"/>
              <a:buAutoNum type="romanLcPeriod"/>
            </a:pPr>
            <a:r>
              <a:rPr lang="en-US" sz="1100" dirty="0">
                <a:latin typeface="Century Gothic" panose="020B0502020202020204" pitchFamily="34" charset="0"/>
                <a:ea typeface="Times New Roman" panose="02020603050405020304" pitchFamily="18" charset="0"/>
              </a:rPr>
              <a:t> Certifying that it has no outstanding debt with the Government of Puerto Rico. If so, you have taken advantage of a payment plan and are up to date with payments.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AF7276-9717-2441-B3C3-1CC90FE090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6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1" indent="0" algn="just">
              <a:lnSpc>
                <a:spcPct val="150000"/>
              </a:lnSpc>
              <a:spcBef>
                <a:spcPts val="0"/>
              </a:spcBef>
              <a:spcAft>
                <a:spcPts val="0"/>
              </a:spcAft>
              <a:buClr>
                <a:srgbClr val="FF6600"/>
              </a:buClr>
              <a:buFont typeface="+mj-lt"/>
              <a:buNone/>
            </a:pPr>
            <a:r>
              <a:rPr lang="en-US" sz="1100" dirty="0">
                <a:latin typeface="Century Gothic" panose="020B0502020202020204" pitchFamily="34" charset="0"/>
                <a:ea typeface="Times New Roman" panose="02020603050405020304" pitchFamily="18" charset="0"/>
              </a:rPr>
              <a:t>a. If the contract exceeds $16,000:</a:t>
            </a:r>
          </a:p>
          <a:p>
            <a:pPr marL="1200150" lvl="2" indent="-285750" algn="just">
              <a:lnSpc>
                <a:spcPct val="150000"/>
              </a:lnSpc>
              <a:spcBef>
                <a:spcPts val="0"/>
              </a:spcBef>
              <a:buClr>
                <a:srgbClr val="FF6600"/>
              </a:buClr>
              <a:buFont typeface="+mj-lt"/>
              <a:buAutoNum type="romanLcPeriod"/>
            </a:pPr>
            <a:r>
              <a:rPr lang="en-US" sz="1000" dirty="0">
                <a:latin typeface="Century Gothic" panose="020B0502020202020204" pitchFamily="34" charset="0"/>
                <a:ea typeface="Times New Roman" panose="02020603050405020304" pitchFamily="18" charset="0"/>
              </a:rPr>
              <a:t>Negative certification of debt with CRIM or certification indicating that the contractor is covered by a payment plan.</a:t>
            </a:r>
          </a:p>
          <a:p>
            <a:pPr marL="1200150" lvl="2" indent="-285750" algn="just">
              <a:lnSpc>
                <a:spcPct val="150000"/>
              </a:lnSpc>
              <a:spcBef>
                <a:spcPts val="0"/>
              </a:spcBef>
              <a:buClr>
                <a:srgbClr val="FF6600"/>
              </a:buClr>
              <a:buFont typeface="+mj-lt"/>
              <a:buAutoNum type="romanLcPeriod"/>
            </a:pPr>
            <a:r>
              <a:rPr lang="en-US" sz="1100" dirty="0">
                <a:latin typeface="Century Gothic" panose="020B0502020202020204" pitchFamily="34" charset="0"/>
                <a:ea typeface="Times New Roman" panose="02020603050405020304" pitchFamily="18" charset="0"/>
              </a:rPr>
              <a:t>From the Department of Labor and Human Resources - In compliance with required payments to Social Security, disability insurance, unemployment and driver insurance.</a:t>
            </a:r>
          </a:p>
          <a:p>
            <a:pPr marL="1200150" lvl="2" indent="-285750" algn="just">
              <a:lnSpc>
                <a:spcPct val="150000"/>
              </a:lnSpc>
              <a:spcBef>
                <a:spcPts val="0"/>
              </a:spcBef>
              <a:buClr>
                <a:srgbClr val="FF6600"/>
              </a:buClr>
              <a:buFont typeface="+mj-lt"/>
              <a:buAutoNum type="romanLcPeriod"/>
            </a:pPr>
            <a:r>
              <a:rPr lang="en-US" sz="1100" dirty="0">
                <a:latin typeface="Century Gothic" panose="020B0502020202020204" pitchFamily="34" charset="0"/>
                <a:ea typeface="Times New Roman" panose="02020603050405020304" pitchFamily="18" charset="0"/>
              </a:rPr>
              <a:t>Negative certification from ASUME when the contractor is a natural person.</a:t>
            </a:r>
          </a:p>
          <a:p>
            <a:pPr marL="1200150" lvl="2" indent="-285750" algn="just">
              <a:lnSpc>
                <a:spcPct val="150000"/>
              </a:lnSpc>
              <a:spcBef>
                <a:spcPts val="0"/>
              </a:spcBef>
              <a:buClr>
                <a:srgbClr val="FF6600"/>
              </a:buClr>
              <a:buFont typeface="+mj-lt"/>
              <a:buAutoNum type="romanLcPeriod"/>
            </a:pPr>
            <a:r>
              <a:rPr lang="en-US" sz="1100" dirty="0">
                <a:effectLst/>
                <a:latin typeface="Century Gothic" panose="020B0502020202020204" pitchFamily="34" charset="0"/>
                <a:ea typeface="Times New Roman" panose="02020603050405020304" pitchFamily="18" charset="0"/>
              </a:rPr>
              <a:t>Negative certification of debt with ASEM or that you have taken advantage of a payment plan when the contractor is an insurer or health care provider</a:t>
            </a:r>
            <a:endParaRPr lang="es-PR" sz="14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AF7276-9717-2441-B3C3-1CC90FE090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48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245A-3FC2-438E-A43E-A6B3CC72C8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17181B-116F-40BB-895F-D526724EA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79999C-AEED-4DCD-8B4F-4240600DE317}"/>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5" name="Footer Placeholder 4">
            <a:extLst>
              <a:ext uri="{FF2B5EF4-FFF2-40B4-BE49-F238E27FC236}">
                <a16:creationId xmlns:a16="http://schemas.microsoft.com/office/drawing/2014/main" id="{69999332-8DE5-4494-BA36-4259B5B45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F9162-89C0-4A85-8A08-41E80E441DEE}"/>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3075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A28A-57DA-4031-A07D-5FA4EA72EA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348FE4-B208-4795-87EA-2BDEBE6A38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DB1D4-7603-42CC-92FF-2AF0B565DD2F}"/>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5" name="Footer Placeholder 4">
            <a:extLst>
              <a:ext uri="{FF2B5EF4-FFF2-40B4-BE49-F238E27FC236}">
                <a16:creationId xmlns:a16="http://schemas.microsoft.com/office/drawing/2014/main" id="{FF38ADBF-C53D-4DC5-9CC4-77BBB8BF2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36938-0B95-4535-975C-5B4672A0CA64}"/>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226556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840339-8833-4E45-810D-D4F17F3E67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1E2EB3-FE8D-4A3E-938E-0C0F406FCA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99631-6F92-46DF-8253-35D44082E626}"/>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5" name="Footer Placeholder 4">
            <a:extLst>
              <a:ext uri="{FF2B5EF4-FFF2-40B4-BE49-F238E27FC236}">
                <a16:creationId xmlns:a16="http://schemas.microsoft.com/office/drawing/2014/main" id="{AFFBA3F8-F312-4220-A8A1-A37C49B6D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149DD-0BCB-462E-B0BE-C6A085DBADAC}"/>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101614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1FAE-1E29-4184-A2A8-F6E839472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685F8-6DEB-4B59-8FEA-D905FB33FD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AB7ED-2B6B-4C67-B838-4348EAB43B11}"/>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5" name="Footer Placeholder 4">
            <a:extLst>
              <a:ext uri="{FF2B5EF4-FFF2-40B4-BE49-F238E27FC236}">
                <a16:creationId xmlns:a16="http://schemas.microsoft.com/office/drawing/2014/main" id="{D0CB7792-FBA6-4D69-B4F2-51A59E0B3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0E289-A967-468A-8BC6-23E1B7B9D9A5}"/>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313891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5D53-15B9-447D-87DC-02D90B474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6CCD03-C806-4B21-9C73-E7AA0D31E6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B321A7-668E-4B66-BF17-AD28FA8CFE0F}"/>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5" name="Footer Placeholder 4">
            <a:extLst>
              <a:ext uri="{FF2B5EF4-FFF2-40B4-BE49-F238E27FC236}">
                <a16:creationId xmlns:a16="http://schemas.microsoft.com/office/drawing/2014/main" id="{38E50FFB-0013-4C31-8F3F-FB2B59C32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81295-9603-49F3-ABE6-94DCB776D0A1}"/>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200040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F42B-996E-40FB-8828-EFB04A2B2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AE11B-E766-4546-8722-9693D93A45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2A9815-3ACD-4B75-A733-C6E05A291D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02D907-2C2E-4F56-9516-E37B2095628F}"/>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6" name="Footer Placeholder 5">
            <a:extLst>
              <a:ext uri="{FF2B5EF4-FFF2-40B4-BE49-F238E27FC236}">
                <a16:creationId xmlns:a16="http://schemas.microsoft.com/office/drawing/2014/main" id="{1E3017C9-190B-497F-A37D-29880387E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A6DE5-96CE-4C90-BA84-914079903F1E}"/>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178184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5F8B-C24A-40D8-8B78-AB20942324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FD41DB-DAA8-4B1C-9570-F621D10AC1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09C451-B84C-4966-94B4-EC4494E690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F14182-B45C-4F68-8549-19E0BE1EE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E5483D-F1C8-4129-BDEA-F02B4D082F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A8D147-53D7-4B6A-9D69-225798A6D5F3}"/>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8" name="Footer Placeholder 7">
            <a:extLst>
              <a:ext uri="{FF2B5EF4-FFF2-40B4-BE49-F238E27FC236}">
                <a16:creationId xmlns:a16="http://schemas.microsoft.com/office/drawing/2014/main" id="{B0E8500A-AEBD-45EC-8145-8F0752B243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B048C2-6388-4F83-9ABA-8657F0A0A5E0}"/>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210460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5BD1-DC93-488A-9708-14720D366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FA181C-CC65-4276-8F92-1028A5E547BF}"/>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4" name="Footer Placeholder 3">
            <a:extLst>
              <a:ext uri="{FF2B5EF4-FFF2-40B4-BE49-F238E27FC236}">
                <a16:creationId xmlns:a16="http://schemas.microsoft.com/office/drawing/2014/main" id="{AF616C12-A6AC-4D01-8D72-E3D91C4CC8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4376C4-3F3C-410B-BE6F-25B2E7560FB2}"/>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340355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14EC6-178D-48FB-858F-FC6E04AE081B}"/>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3" name="Footer Placeholder 2">
            <a:extLst>
              <a:ext uri="{FF2B5EF4-FFF2-40B4-BE49-F238E27FC236}">
                <a16:creationId xmlns:a16="http://schemas.microsoft.com/office/drawing/2014/main" id="{3A2C317F-1C13-4C3F-B03C-E3888ECB5B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3D77D0-27B8-49C2-A5FD-4DBF4BDA531B}"/>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188143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1D4D-E595-40CB-B6AF-76BC66D7C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27D0AC-0B71-40DC-B8F9-6F879F5BC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084758-09CD-4125-ABB4-62E38B1DC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E5A3A-8FF1-4664-8F6E-E6373B5D0ACD}"/>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6" name="Footer Placeholder 5">
            <a:extLst>
              <a:ext uri="{FF2B5EF4-FFF2-40B4-BE49-F238E27FC236}">
                <a16:creationId xmlns:a16="http://schemas.microsoft.com/office/drawing/2014/main" id="{E3CFD109-25EF-4132-B553-22D1851F7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B547D-32D0-4344-AA63-CD86F5A418A3}"/>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106806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9C2A-388D-433C-A1EF-C91403797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1D7695-184E-4357-BE34-1B5547E8B9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639DA-C3F5-4846-BEF7-78CAE4032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1B973-506D-4DC9-ACDA-9A3ABC061A8B}"/>
              </a:ext>
            </a:extLst>
          </p:cNvPr>
          <p:cNvSpPr>
            <a:spLocks noGrp="1"/>
          </p:cNvSpPr>
          <p:nvPr>
            <p:ph type="dt" sz="half" idx="10"/>
          </p:nvPr>
        </p:nvSpPr>
        <p:spPr/>
        <p:txBody>
          <a:bodyPr/>
          <a:lstStyle/>
          <a:p>
            <a:fld id="{6B92214C-E09A-4739-850D-01C01516FC66}" type="datetimeFigureOut">
              <a:rPr lang="en-US" smtClean="0"/>
              <a:t>9/27/2022</a:t>
            </a:fld>
            <a:endParaRPr lang="en-US"/>
          </a:p>
        </p:txBody>
      </p:sp>
      <p:sp>
        <p:nvSpPr>
          <p:cNvPr id="6" name="Footer Placeholder 5">
            <a:extLst>
              <a:ext uri="{FF2B5EF4-FFF2-40B4-BE49-F238E27FC236}">
                <a16:creationId xmlns:a16="http://schemas.microsoft.com/office/drawing/2014/main" id="{FBC964E8-437F-4256-B1E8-9F2FFB7CF5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F76E0-190E-47B6-BB1D-7956333B8307}"/>
              </a:ext>
            </a:extLst>
          </p:cNvPr>
          <p:cNvSpPr>
            <a:spLocks noGrp="1"/>
          </p:cNvSpPr>
          <p:nvPr>
            <p:ph type="sldNum" sz="quarter" idx="12"/>
          </p:nvPr>
        </p:nvSpPr>
        <p:spPr/>
        <p:txBody>
          <a:bodyPr/>
          <a:lstStyle/>
          <a:p>
            <a:fld id="{E213B110-6F4F-436D-BB2B-B4A0D268F52E}" type="slidenum">
              <a:rPr lang="en-US" smtClean="0"/>
              <a:t>‹#›</a:t>
            </a:fld>
            <a:endParaRPr lang="en-US"/>
          </a:p>
        </p:txBody>
      </p:sp>
    </p:spTree>
    <p:extLst>
      <p:ext uri="{BB962C8B-B14F-4D97-AF65-F5344CB8AC3E}">
        <p14:creationId xmlns:p14="http://schemas.microsoft.com/office/powerpoint/2010/main" val="103093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FEEF7-E221-492B-BF9C-29F2FF4A9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F21101-40D1-4E5C-BC9F-06198C7D9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EA63A-D8CC-4D4D-B2A8-231D9BBD2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2214C-E09A-4739-850D-01C01516FC66}" type="datetimeFigureOut">
              <a:rPr lang="en-US" smtClean="0"/>
              <a:t>9/27/2022</a:t>
            </a:fld>
            <a:endParaRPr lang="en-US"/>
          </a:p>
        </p:txBody>
      </p:sp>
      <p:sp>
        <p:nvSpPr>
          <p:cNvPr id="5" name="Footer Placeholder 4">
            <a:extLst>
              <a:ext uri="{FF2B5EF4-FFF2-40B4-BE49-F238E27FC236}">
                <a16:creationId xmlns:a16="http://schemas.microsoft.com/office/drawing/2014/main" id="{AF39B5FD-3023-48A5-87F8-61E55ABA1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9BED58-34C1-459B-84A6-6F33DCE49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3B110-6F4F-436D-BB2B-B4A0D268F52E}" type="slidenum">
              <a:rPr lang="en-US" smtClean="0"/>
              <a:t>‹#›</a:t>
            </a:fld>
            <a:endParaRPr lang="en-US"/>
          </a:p>
        </p:txBody>
      </p:sp>
    </p:spTree>
    <p:extLst>
      <p:ext uri="{BB962C8B-B14F-4D97-AF65-F5344CB8AC3E}">
        <p14:creationId xmlns:p14="http://schemas.microsoft.com/office/powerpoint/2010/main" val="147678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1BBA-026A-4F54-9638-D1811E615FDE}"/>
              </a:ext>
            </a:extLst>
          </p:cNvPr>
          <p:cNvSpPr>
            <a:spLocks noGrp="1"/>
          </p:cNvSpPr>
          <p:nvPr>
            <p:ph type="ctrTitle"/>
          </p:nvPr>
        </p:nvSpPr>
        <p:spPr/>
        <p:txBody>
          <a:bodyPr>
            <a:normAutofit/>
          </a:bodyPr>
          <a:lstStyle/>
          <a:p>
            <a:pPr algn="r"/>
            <a:r>
              <a:rPr lang="en-US" sz="8000" b="1" dirty="0">
                <a:solidFill>
                  <a:srgbClr val="00928F"/>
                </a:solidFill>
              </a:rPr>
              <a:t>CDBG-DR</a:t>
            </a:r>
          </a:p>
        </p:txBody>
      </p:sp>
      <p:sp>
        <p:nvSpPr>
          <p:cNvPr id="3" name="Subtitle 2">
            <a:extLst>
              <a:ext uri="{FF2B5EF4-FFF2-40B4-BE49-F238E27FC236}">
                <a16:creationId xmlns:a16="http://schemas.microsoft.com/office/drawing/2014/main" id="{4A789135-B380-45BE-8835-00D06B9F218C}"/>
              </a:ext>
            </a:extLst>
          </p:cNvPr>
          <p:cNvSpPr>
            <a:spLocks noGrp="1"/>
          </p:cNvSpPr>
          <p:nvPr>
            <p:ph type="subTitle" idx="1"/>
          </p:nvPr>
        </p:nvSpPr>
        <p:spPr/>
        <p:txBody>
          <a:bodyPr>
            <a:noAutofit/>
          </a:bodyPr>
          <a:lstStyle/>
          <a:p>
            <a:pPr algn="r"/>
            <a:r>
              <a:rPr lang="en-US" sz="3200" b="1" dirty="0"/>
              <a:t>Policy and Compliance Contracts Requirements</a:t>
            </a:r>
          </a:p>
          <a:p>
            <a:pPr algn="r"/>
            <a:r>
              <a:rPr lang="en-US" sz="3200" b="1" dirty="0"/>
              <a:t>January 2022</a:t>
            </a:r>
          </a:p>
          <a:p>
            <a:pPr algn="r"/>
            <a:r>
              <a:rPr lang="en-US" sz="3200" b="1" dirty="0">
                <a:solidFill>
                  <a:srgbClr val="00928F"/>
                </a:solidFill>
              </a:rPr>
              <a:t>PRDOH</a:t>
            </a:r>
          </a:p>
        </p:txBody>
      </p:sp>
      <p:pic>
        <p:nvPicPr>
          <p:cNvPr id="4" name="Picture 3">
            <a:extLst>
              <a:ext uri="{FF2B5EF4-FFF2-40B4-BE49-F238E27FC236}">
                <a16:creationId xmlns:a16="http://schemas.microsoft.com/office/drawing/2014/main" id="{D6174E71-558F-BD42-9FB6-C4CDB47BD00D}"/>
              </a:ext>
            </a:extLst>
          </p:cNvPr>
          <p:cNvPicPr>
            <a:picLocks noChangeAspect="1"/>
          </p:cNvPicPr>
          <p:nvPr/>
        </p:nvPicPr>
        <p:blipFill>
          <a:blip r:embed="rId3"/>
          <a:stretch>
            <a:fillRect/>
          </a:stretch>
        </p:blipFill>
        <p:spPr>
          <a:xfrm>
            <a:off x="0" y="0"/>
            <a:ext cx="1204627" cy="6858000"/>
          </a:xfrm>
          <a:prstGeom prst="rect">
            <a:avLst/>
          </a:prstGeom>
        </p:spPr>
      </p:pic>
    </p:spTree>
    <p:extLst>
      <p:ext uri="{BB962C8B-B14F-4D97-AF65-F5344CB8AC3E}">
        <p14:creationId xmlns:p14="http://schemas.microsoft.com/office/powerpoint/2010/main" val="295943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man signing contract">
            <a:extLst>
              <a:ext uri="{FF2B5EF4-FFF2-40B4-BE49-F238E27FC236}">
                <a16:creationId xmlns:a16="http://schemas.microsoft.com/office/drawing/2014/main" id="{8DAE9644-E7C0-4469-B1D6-3E1AB4029DB5}"/>
              </a:ext>
            </a:extLst>
          </p:cNvPr>
          <p:cNvPicPr>
            <a:picLocks noChangeAspect="1"/>
          </p:cNvPicPr>
          <p:nvPr/>
        </p:nvPicPr>
        <p:blipFill>
          <a:blip r:embed="rId3">
            <a:alphaModFix amt="28000"/>
          </a:blip>
          <a:stretch>
            <a:fillRect/>
          </a:stretch>
        </p:blipFill>
        <p:spPr>
          <a:xfrm>
            <a:off x="1397250" y="0"/>
            <a:ext cx="10794750" cy="6858000"/>
          </a:xfrm>
          <a:prstGeom prst="rect">
            <a:avLst/>
          </a:prstGeom>
        </p:spPr>
      </p:pic>
      <p:pic>
        <p:nvPicPr>
          <p:cNvPr id="3" name="Picture 2">
            <a:extLst>
              <a:ext uri="{FF2B5EF4-FFF2-40B4-BE49-F238E27FC236}">
                <a16:creationId xmlns:a16="http://schemas.microsoft.com/office/drawing/2014/main" id="{D6174E71-558F-BD42-9FB6-C4CDB47BD00D}"/>
              </a:ext>
            </a:extLst>
          </p:cNvPr>
          <p:cNvPicPr>
            <a:picLocks noChangeAspect="1"/>
          </p:cNvPicPr>
          <p:nvPr/>
        </p:nvPicPr>
        <p:blipFill>
          <a:blip r:embed="rId4"/>
          <a:stretch>
            <a:fillRect/>
          </a:stretch>
        </p:blipFill>
        <p:spPr>
          <a:xfrm>
            <a:off x="0" y="1"/>
            <a:ext cx="1397250" cy="6859226"/>
          </a:xfrm>
          <a:prstGeom prst="rect">
            <a:avLst/>
          </a:prstGeom>
        </p:spPr>
      </p:pic>
      <p:sp>
        <p:nvSpPr>
          <p:cNvPr id="5" name="Title 4">
            <a:extLst>
              <a:ext uri="{FF2B5EF4-FFF2-40B4-BE49-F238E27FC236}">
                <a16:creationId xmlns:a16="http://schemas.microsoft.com/office/drawing/2014/main" id="{71D5E138-5D91-4938-8695-835640087CB7}"/>
              </a:ext>
            </a:extLst>
          </p:cNvPr>
          <p:cNvSpPr>
            <a:spLocks noGrp="1"/>
          </p:cNvSpPr>
          <p:nvPr>
            <p:ph type="title"/>
          </p:nvPr>
        </p:nvSpPr>
        <p:spPr>
          <a:xfrm>
            <a:off x="1676400" y="365127"/>
            <a:ext cx="10515600" cy="1325563"/>
          </a:xfrm>
        </p:spPr>
        <p:txBody>
          <a:bodyPr/>
          <a:lstStyle/>
          <a:p>
            <a:r>
              <a:rPr lang="en-US" b="1" dirty="0"/>
              <a:t>State Requirements in a Contract</a:t>
            </a:r>
            <a:endParaRPr lang="es-PR" b="1" dirty="0"/>
          </a:p>
        </p:txBody>
      </p:sp>
      <p:sp>
        <p:nvSpPr>
          <p:cNvPr id="6" name="Content Placeholder 5">
            <a:extLst>
              <a:ext uri="{FF2B5EF4-FFF2-40B4-BE49-F238E27FC236}">
                <a16:creationId xmlns:a16="http://schemas.microsoft.com/office/drawing/2014/main" id="{634E6F0F-0E59-4396-AB2D-A91A1BC0D61F}"/>
              </a:ext>
            </a:extLst>
          </p:cNvPr>
          <p:cNvSpPr>
            <a:spLocks noGrp="1"/>
          </p:cNvSpPr>
          <p:nvPr>
            <p:ph idx="1"/>
          </p:nvPr>
        </p:nvSpPr>
        <p:spPr>
          <a:xfrm>
            <a:off x="1676400" y="1854534"/>
            <a:ext cx="10170160" cy="4351338"/>
          </a:xfrm>
        </p:spPr>
        <p:txBody>
          <a:bodyPr/>
          <a:lstStyle/>
          <a:p>
            <a:pPr marL="0" marR="0" lvl="0" indent="0">
              <a:lnSpc>
                <a:spcPct val="150000"/>
              </a:lnSpc>
              <a:spcBef>
                <a:spcPts val="0"/>
              </a:spcBef>
              <a:spcAft>
                <a:spcPts val="0"/>
              </a:spcAft>
              <a:buNone/>
            </a:pPr>
            <a:r>
              <a:rPr lang="en-US" sz="1800" dirty="0">
                <a:solidFill>
                  <a:srgbClr val="00928F"/>
                </a:solidFill>
                <a:latin typeface="Century Gothic" panose="020B0502020202020204" pitchFamily="34" charset="0"/>
                <a:ea typeface="Times New Roman" panose="02020603050405020304" pitchFamily="18" charset="0"/>
              </a:rPr>
              <a:t>10. </a:t>
            </a:r>
            <a:r>
              <a:rPr lang="en-US" sz="1800" dirty="0">
                <a:latin typeface="Century Gothic" panose="020B0502020202020204" pitchFamily="34" charset="0"/>
                <a:ea typeface="Times New Roman" panose="02020603050405020304" pitchFamily="18" charset="0"/>
              </a:rPr>
              <a:t>Withholding of income as established in the Internal Revenue Code for a New Puerto      Rico.</a:t>
            </a:r>
          </a:p>
          <a:p>
            <a:pPr marL="0" marR="0" lvl="0" indent="0">
              <a:lnSpc>
                <a:spcPct val="150000"/>
              </a:lnSpc>
              <a:spcBef>
                <a:spcPts val="0"/>
              </a:spcBef>
              <a:spcAft>
                <a:spcPts val="0"/>
              </a:spcAft>
              <a:buNone/>
            </a:pPr>
            <a:r>
              <a:rPr lang="en-US" sz="1800" dirty="0">
                <a:solidFill>
                  <a:srgbClr val="00928F"/>
                </a:solidFill>
                <a:latin typeface="Century Gothic" panose="020B0502020202020204" pitchFamily="34" charset="0"/>
                <a:ea typeface="Times New Roman" panose="02020603050405020304" pitchFamily="18" charset="0"/>
              </a:rPr>
              <a:t>11. </a:t>
            </a:r>
            <a:r>
              <a:rPr lang="en-US" sz="1800" dirty="0">
                <a:latin typeface="Century Gothic" panose="020B0502020202020204" pitchFamily="34" charset="0"/>
                <a:ea typeface="Times New Roman" panose="02020603050405020304" pitchFamily="18" charset="0"/>
              </a:rPr>
              <a:t>Certification of funds.</a:t>
            </a:r>
          </a:p>
          <a:p>
            <a:pPr marL="0" marR="0" lvl="0" indent="0">
              <a:lnSpc>
                <a:spcPct val="150000"/>
              </a:lnSpc>
              <a:spcBef>
                <a:spcPts val="0"/>
              </a:spcBef>
              <a:spcAft>
                <a:spcPts val="0"/>
              </a:spcAft>
              <a:buNone/>
            </a:pPr>
            <a:r>
              <a:rPr lang="en-US" sz="1800" dirty="0">
                <a:solidFill>
                  <a:srgbClr val="00928F"/>
                </a:solidFill>
                <a:latin typeface="Century Gothic" panose="020B0502020202020204" pitchFamily="34" charset="0"/>
                <a:ea typeface="Times New Roman" panose="02020603050405020304" pitchFamily="18" charset="0"/>
              </a:rPr>
              <a:t>12. </a:t>
            </a:r>
            <a:r>
              <a:rPr lang="en-US" sz="1800" dirty="0">
                <a:latin typeface="Century Gothic" panose="020B0502020202020204" pitchFamily="34" charset="0"/>
                <a:ea typeface="Times New Roman" panose="02020603050405020304" pitchFamily="18" charset="0"/>
              </a:rPr>
              <a:t>The different clauses regarding conflict of interest policies regarding public employees.</a:t>
            </a:r>
          </a:p>
          <a:p>
            <a:pPr marL="0" marR="0" lvl="0" indent="0">
              <a:lnSpc>
                <a:spcPct val="150000"/>
              </a:lnSpc>
              <a:spcBef>
                <a:spcPts val="0"/>
              </a:spcBef>
              <a:spcAft>
                <a:spcPts val="0"/>
              </a:spcAft>
              <a:buNone/>
            </a:pPr>
            <a:r>
              <a:rPr lang="en-US" sz="1800" dirty="0">
                <a:solidFill>
                  <a:srgbClr val="00928F"/>
                </a:solidFill>
                <a:latin typeface="Century Gothic" panose="020B0502020202020204" pitchFamily="34" charset="0"/>
                <a:ea typeface="Times New Roman" panose="02020603050405020304" pitchFamily="18" charset="0"/>
              </a:rPr>
              <a:t>13. </a:t>
            </a:r>
            <a:r>
              <a:rPr lang="en-US" sz="1800" dirty="0">
                <a:latin typeface="Century Gothic" panose="020B0502020202020204" pitchFamily="34" charset="0"/>
                <a:ea typeface="Times New Roman" panose="02020603050405020304" pitchFamily="18" charset="0"/>
              </a:rPr>
              <a:t>Applicable insurance policies.</a:t>
            </a:r>
            <a:endParaRPr lang="en-US" dirty="0"/>
          </a:p>
        </p:txBody>
      </p:sp>
    </p:spTree>
    <p:extLst>
      <p:ext uri="{BB962C8B-B14F-4D97-AF65-F5344CB8AC3E}">
        <p14:creationId xmlns:p14="http://schemas.microsoft.com/office/powerpoint/2010/main" val="361067075"/>
      </p:ext>
    </p:extLst>
  </p:cSld>
  <p:clrMapOvr>
    <a:masterClrMapping/>
  </p:clrMapOvr>
  <mc:AlternateContent xmlns:mc="http://schemas.openxmlformats.org/markup-compatibility/2006" xmlns:p14="http://schemas.microsoft.com/office/powerpoint/2010/main">
    <mc:Choice Requires="p14">
      <p:transition spd="slow" p14:dur="2000" advTm="25295"/>
    </mc:Choice>
    <mc:Fallback xmlns="">
      <p:transition spd="slow" advTm="2529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74E71-558F-BD42-9FB6-C4CDB47BD00D}"/>
              </a:ext>
            </a:extLst>
          </p:cNvPr>
          <p:cNvPicPr>
            <a:picLocks noChangeAspect="1"/>
          </p:cNvPicPr>
          <p:nvPr/>
        </p:nvPicPr>
        <p:blipFill>
          <a:blip r:embed="rId3"/>
          <a:stretch>
            <a:fillRect/>
          </a:stretch>
        </p:blipFill>
        <p:spPr>
          <a:xfrm>
            <a:off x="0" y="1"/>
            <a:ext cx="1397250" cy="6859226"/>
          </a:xfrm>
          <a:prstGeom prst="rect">
            <a:avLst/>
          </a:prstGeom>
        </p:spPr>
      </p:pic>
      <p:sp>
        <p:nvSpPr>
          <p:cNvPr id="4" name="Title 4">
            <a:extLst>
              <a:ext uri="{FF2B5EF4-FFF2-40B4-BE49-F238E27FC236}">
                <a16:creationId xmlns:a16="http://schemas.microsoft.com/office/drawing/2014/main" id="{3DAA76A7-BC7D-469C-B640-D9B3C4D337BA}"/>
              </a:ext>
            </a:extLst>
          </p:cNvPr>
          <p:cNvSpPr txBox="1">
            <a:spLocks/>
          </p:cNvSpPr>
          <p:nvPr/>
        </p:nvSpPr>
        <p:spPr>
          <a:xfrm>
            <a:off x="1676400" y="3651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State Requirements in a Contract</a:t>
            </a:r>
            <a:endParaRPr lang="es-PR" b="1" dirty="0"/>
          </a:p>
        </p:txBody>
      </p:sp>
      <p:sp>
        <p:nvSpPr>
          <p:cNvPr id="5" name="Content Placeholder 4">
            <a:extLst>
              <a:ext uri="{FF2B5EF4-FFF2-40B4-BE49-F238E27FC236}">
                <a16:creationId xmlns:a16="http://schemas.microsoft.com/office/drawing/2014/main" id="{AEC1AE86-F3C7-4BB7-A52A-FFE16D28D7B2}"/>
              </a:ext>
            </a:extLst>
          </p:cNvPr>
          <p:cNvSpPr>
            <a:spLocks noGrp="1"/>
          </p:cNvSpPr>
          <p:nvPr>
            <p:ph idx="1"/>
          </p:nvPr>
        </p:nvSpPr>
        <p:spPr>
          <a:xfrm>
            <a:off x="1519170" y="1825624"/>
            <a:ext cx="10515600" cy="5032375"/>
          </a:xfrm>
        </p:spPr>
        <p:txBody>
          <a:bodyPr>
            <a:normAutofit/>
          </a:bodyPr>
          <a:lstStyle/>
          <a:p>
            <a:pPr marL="0" marR="0" lvl="0" indent="0" algn="just">
              <a:lnSpc>
                <a:spcPct val="150000"/>
              </a:lnSpc>
              <a:spcBef>
                <a:spcPts val="0"/>
              </a:spcBef>
              <a:spcAft>
                <a:spcPts val="0"/>
              </a:spcAft>
              <a:buNone/>
            </a:pPr>
            <a:r>
              <a:rPr lang="en-US" sz="1800" dirty="0">
                <a:solidFill>
                  <a:srgbClr val="00928F"/>
                </a:solidFill>
                <a:latin typeface="Century Gothic" panose="020B0502020202020204" pitchFamily="34" charset="0"/>
                <a:ea typeface="Times New Roman" panose="02020603050405020304" pitchFamily="18" charset="0"/>
              </a:rPr>
              <a:t>14. </a:t>
            </a:r>
            <a:r>
              <a:rPr lang="en-US" sz="1800" dirty="0">
                <a:latin typeface="Century Gothic" panose="020B0502020202020204" pitchFamily="34" charset="0"/>
                <a:ea typeface="Times New Roman" panose="02020603050405020304" pitchFamily="18" charset="0"/>
              </a:rPr>
              <a:t>Contracts for professional services should include two additional clauses to the effect    that:</a:t>
            </a:r>
          </a:p>
          <a:p>
            <a:pPr marL="0" marR="0" lvl="0" indent="0" algn="just">
              <a:lnSpc>
                <a:spcPct val="150000"/>
              </a:lnSpc>
              <a:spcBef>
                <a:spcPts val="0"/>
              </a:spcBef>
              <a:spcAft>
                <a:spcPts val="0"/>
              </a:spcAft>
              <a:buNone/>
            </a:pPr>
            <a:r>
              <a:rPr lang="en-US" sz="1800" dirty="0">
                <a:latin typeface="Century Gothic" panose="020B0502020202020204" pitchFamily="34" charset="0"/>
                <a:ea typeface="Times New Roman" panose="02020603050405020304" pitchFamily="18" charset="0"/>
              </a:rPr>
              <a:t>	a. The contractor has not been convicted of crimes against public integrity.</a:t>
            </a:r>
          </a:p>
          <a:p>
            <a:pPr marL="0" marR="0" lvl="0" indent="0" algn="just">
              <a:lnSpc>
                <a:spcPct val="150000"/>
              </a:lnSpc>
              <a:spcBef>
                <a:spcPts val="0"/>
              </a:spcBef>
              <a:spcAft>
                <a:spcPts val="0"/>
              </a:spcAft>
              <a:buNone/>
            </a:pPr>
            <a:r>
              <a:rPr lang="en-US" sz="1800" dirty="0">
                <a:latin typeface="Century Gothic" panose="020B0502020202020204" pitchFamily="34" charset="0"/>
                <a:ea typeface="Times New Roman" panose="02020603050405020304" pitchFamily="18" charset="0"/>
              </a:rPr>
              <a:t>	b. Knowledge and compliance with the rules of ethics that shelter their profession or 	occupation.</a:t>
            </a:r>
          </a:p>
          <a:p>
            <a:pPr marL="0" marR="0" lvl="0" indent="0" algn="just">
              <a:lnSpc>
                <a:spcPct val="150000"/>
              </a:lnSpc>
              <a:spcBef>
                <a:spcPts val="0"/>
              </a:spcBef>
              <a:spcAft>
                <a:spcPts val="0"/>
              </a:spcAft>
              <a:buNone/>
            </a:pPr>
            <a:r>
              <a:rPr lang="en-US" sz="1800" dirty="0">
                <a:solidFill>
                  <a:srgbClr val="00928F"/>
                </a:solidFill>
                <a:latin typeface="Century Gothic" panose="020B0502020202020204" pitchFamily="34" charset="0"/>
                <a:ea typeface="Times New Roman" panose="02020603050405020304" pitchFamily="18" charset="0"/>
              </a:rPr>
              <a:t>15. </a:t>
            </a:r>
            <a:r>
              <a:rPr lang="en-US" sz="1800" dirty="0">
                <a:latin typeface="Century Gothic" panose="020B0502020202020204" pitchFamily="34" charset="0"/>
                <a:ea typeface="Times New Roman" panose="02020603050405020304" pitchFamily="18" charset="0"/>
              </a:rPr>
              <a:t>If the contractor is a natural person:</a:t>
            </a:r>
          </a:p>
          <a:p>
            <a:pPr marL="0" marR="0" lvl="0" indent="0" algn="just">
              <a:lnSpc>
                <a:spcPct val="150000"/>
              </a:lnSpc>
              <a:spcBef>
                <a:spcPts val="0"/>
              </a:spcBef>
              <a:spcAft>
                <a:spcPts val="0"/>
              </a:spcAft>
              <a:buNone/>
            </a:pPr>
            <a:r>
              <a:rPr lang="en-US" sz="1800" dirty="0">
                <a:latin typeface="Century Gothic" panose="020B0502020202020204" pitchFamily="34" charset="0"/>
                <a:ea typeface="Times New Roman" panose="02020603050405020304" pitchFamily="18" charset="0"/>
              </a:rPr>
              <a:t>	a. Clause that you do not receive illegal money from public entities.</a:t>
            </a:r>
          </a:p>
          <a:p>
            <a:pPr marL="0" marR="0" lvl="0" indent="0" algn="just">
              <a:lnSpc>
                <a:spcPct val="150000"/>
              </a:lnSpc>
              <a:spcBef>
                <a:spcPts val="0"/>
              </a:spcBef>
              <a:spcAft>
                <a:spcPts val="0"/>
              </a:spcAft>
              <a:buNone/>
            </a:pPr>
            <a:r>
              <a:rPr lang="en-US" sz="1800" dirty="0">
                <a:latin typeface="Century Gothic" panose="020B0502020202020204" pitchFamily="34" charset="0"/>
                <a:ea typeface="Times New Roman" panose="02020603050405020304" pitchFamily="18" charset="0"/>
              </a:rPr>
              <a:t>	b. You are not required to pay child support or otherwise, you are up to date with 	support payments or sticking to a payment plan.</a:t>
            </a:r>
            <a:endParaRPr lang="es-P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7651429"/>
      </p:ext>
    </p:extLst>
  </p:cSld>
  <p:clrMapOvr>
    <a:masterClrMapping/>
  </p:clrMapOvr>
  <mc:AlternateContent xmlns:mc="http://schemas.openxmlformats.org/markup-compatibility/2006" xmlns:p14="http://schemas.microsoft.com/office/powerpoint/2010/main">
    <mc:Choice Requires="p14">
      <p:transition spd="slow" p14:dur="2000" advTm="35537"/>
    </mc:Choice>
    <mc:Fallback xmlns="">
      <p:transition spd="slow" advTm="355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1EF7768E-FD36-194A-9086-F6B22C42E12F}"/>
              </a:ext>
            </a:extLst>
          </p:cNvPr>
          <p:cNvPicPr>
            <a:picLocks noChangeAspect="1"/>
          </p:cNvPicPr>
          <p:nvPr/>
        </p:nvPicPr>
        <p:blipFill rotWithShape="1">
          <a:blip r:embed="rId3"/>
          <a:srcRect r="77500"/>
          <a:stretch/>
        </p:blipFill>
        <p:spPr>
          <a:xfrm>
            <a:off x="0" y="0"/>
            <a:ext cx="2057400" cy="6858000"/>
          </a:xfrm>
          <a:prstGeom prst="rect">
            <a:avLst/>
          </a:prstGeom>
        </p:spPr>
      </p:pic>
      <p:sp>
        <p:nvSpPr>
          <p:cNvPr id="3" name="TextBox 4">
            <a:extLst>
              <a:ext uri="{FF2B5EF4-FFF2-40B4-BE49-F238E27FC236}">
                <a16:creationId xmlns:a16="http://schemas.microsoft.com/office/drawing/2014/main" id="{658C6DEA-05C1-4FC1-A166-1C81129B9EA4}"/>
              </a:ext>
            </a:extLst>
          </p:cNvPr>
          <p:cNvSpPr txBox="1"/>
          <p:nvPr/>
        </p:nvSpPr>
        <p:spPr>
          <a:xfrm>
            <a:off x="1028700" y="2719599"/>
            <a:ext cx="10982917" cy="830997"/>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en-US" sz="4800" b="1" cap="all" dirty="0">
                <a:solidFill>
                  <a:srgbClr val="00928F"/>
                </a:solidFill>
                <a:latin typeface="Century Gothic" panose="020B0502020202020204" pitchFamily="34" charset="0"/>
              </a:rPr>
              <a:t>Federal requirements</a:t>
            </a:r>
            <a:endParaRPr kumimoji="0" lang="en-US" sz="4800" b="1" i="0" u="none" strike="noStrike" kern="1200" cap="all" spc="0" normalizeH="0" baseline="0" noProof="0" dirty="0">
              <a:ln>
                <a:noFill/>
              </a:ln>
              <a:solidFill>
                <a:srgbClr val="00928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87815452"/>
      </p:ext>
    </p:extLst>
  </p:cSld>
  <p:clrMapOvr>
    <a:masterClrMapping/>
  </p:clrMapOvr>
  <mc:AlternateContent xmlns:mc="http://schemas.openxmlformats.org/markup-compatibility/2006" xmlns:p14="http://schemas.microsoft.com/office/powerpoint/2010/main">
    <mc:Choice Requires="p14">
      <p:transition spd="slow" p14:dur="2000" advTm="3994"/>
    </mc:Choice>
    <mc:Fallback xmlns="">
      <p:transition spd="slow" advTm="399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74E71-558F-BD42-9FB6-C4CDB47BD00D}"/>
              </a:ext>
            </a:extLst>
          </p:cNvPr>
          <p:cNvPicPr>
            <a:picLocks noChangeAspect="1"/>
          </p:cNvPicPr>
          <p:nvPr/>
        </p:nvPicPr>
        <p:blipFill>
          <a:blip r:embed="rId3"/>
          <a:stretch>
            <a:fillRect/>
          </a:stretch>
        </p:blipFill>
        <p:spPr>
          <a:xfrm>
            <a:off x="0" y="1"/>
            <a:ext cx="1397250" cy="6859226"/>
          </a:xfrm>
          <a:prstGeom prst="rect">
            <a:avLst/>
          </a:prstGeom>
        </p:spPr>
      </p:pic>
      <p:sp>
        <p:nvSpPr>
          <p:cNvPr id="2" name="Title 1">
            <a:extLst>
              <a:ext uri="{FF2B5EF4-FFF2-40B4-BE49-F238E27FC236}">
                <a16:creationId xmlns:a16="http://schemas.microsoft.com/office/drawing/2014/main" id="{7A2C04D4-4E62-49B5-B5C6-729940CD065B}"/>
              </a:ext>
            </a:extLst>
          </p:cNvPr>
          <p:cNvSpPr>
            <a:spLocks noGrp="1"/>
          </p:cNvSpPr>
          <p:nvPr>
            <p:ph type="title"/>
          </p:nvPr>
        </p:nvSpPr>
        <p:spPr>
          <a:xfrm>
            <a:off x="1676400" y="312983"/>
            <a:ext cx="10515600" cy="1325563"/>
          </a:xfrm>
        </p:spPr>
        <p:txBody>
          <a:bodyPr/>
          <a:lstStyle/>
          <a:p>
            <a:r>
              <a:rPr lang="en-US" b="1" dirty="0">
                <a:latin typeface="Century Gothic" panose="020B0502020202020204" pitchFamily="34" charset="0"/>
              </a:rPr>
              <a:t>Federal Requirements in a Contract</a:t>
            </a:r>
            <a:endParaRPr lang="es-PR" dirty="0">
              <a:latin typeface="Century Gothic" panose="020B0502020202020204" pitchFamily="34" charset="0"/>
            </a:endParaRPr>
          </a:p>
        </p:txBody>
      </p:sp>
      <p:sp>
        <p:nvSpPr>
          <p:cNvPr id="5" name="Text Placeholder 4">
            <a:extLst>
              <a:ext uri="{FF2B5EF4-FFF2-40B4-BE49-F238E27FC236}">
                <a16:creationId xmlns:a16="http://schemas.microsoft.com/office/drawing/2014/main" id="{E1079713-BC2D-4AA6-B429-B69CD9FAEAA1}"/>
              </a:ext>
            </a:extLst>
          </p:cNvPr>
          <p:cNvSpPr>
            <a:spLocks noGrp="1"/>
          </p:cNvSpPr>
          <p:nvPr>
            <p:ph type="body" idx="1"/>
          </p:nvPr>
        </p:nvSpPr>
        <p:spPr>
          <a:xfrm>
            <a:off x="1676400" y="2360988"/>
            <a:ext cx="5157787" cy="823912"/>
          </a:xfrm>
        </p:spPr>
        <p:txBody>
          <a:bodyPr/>
          <a:lstStyle/>
          <a:p>
            <a:r>
              <a:rPr lang="en-US" dirty="0"/>
              <a:t>Fixed price</a:t>
            </a:r>
            <a:endParaRPr lang="es-PR" dirty="0"/>
          </a:p>
        </p:txBody>
      </p:sp>
      <p:sp>
        <p:nvSpPr>
          <p:cNvPr id="4" name="Content Placeholder 3">
            <a:extLst>
              <a:ext uri="{FF2B5EF4-FFF2-40B4-BE49-F238E27FC236}">
                <a16:creationId xmlns:a16="http://schemas.microsoft.com/office/drawing/2014/main" id="{3CDB6AC2-68C0-479D-83BD-01064DEF9F27}"/>
              </a:ext>
            </a:extLst>
          </p:cNvPr>
          <p:cNvSpPr>
            <a:spLocks noGrp="1"/>
          </p:cNvSpPr>
          <p:nvPr>
            <p:ph sz="half" idx="2"/>
          </p:nvPr>
        </p:nvSpPr>
        <p:spPr>
          <a:xfrm>
            <a:off x="1484562" y="3415362"/>
            <a:ext cx="5157787" cy="3129656"/>
          </a:xfrm>
        </p:spPr>
        <p:txBody>
          <a:bodyPr>
            <a:normAutofit/>
          </a:bodyPr>
          <a:lstStyle/>
          <a:p>
            <a:pPr marL="0" indent="0" algn="just">
              <a:lnSpc>
                <a:spcPct val="150000"/>
              </a:lnSpc>
              <a:buNone/>
            </a:pPr>
            <a:r>
              <a:rPr lang="en-US" sz="1800" dirty="0">
                <a:latin typeface="Century Gothic" panose="020B0502020202020204" pitchFamily="34" charset="0"/>
                <a:ea typeface="Times New Roman" panose="02020603050405020304" pitchFamily="18" charset="0"/>
              </a:rPr>
              <a:t>Under a fixed-price contract, the contractor undertakes to perform all services and/or provide all agreed goods in exchange for a fixed price, regardless of the cost that entails for the contractor.</a:t>
            </a:r>
            <a:endParaRPr lang="es-PR" dirty="0"/>
          </a:p>
        </p:txBody>
      </p:sp>
      <p:sp>
        <p:nvSpPr>
          <p:cNvPr id="6" name="Text Placeholder 5">
            <a:extLst>
              <a:ext uri="{FF2B5EF4-FFF2-40B4-BE49-F238E27FC236}">
                <a16:creationId xmlns:a16="http://schemas.microsoft.com/office/drawing/2014/main" id="{2C9ACAA9-4F03-4953-A173-4E3C5BF4D511}"/>
              </a:ext>
            </a:extLst>
          </p:cNvPr>
          <p:cNvSpPr>
            <a:spLocks noGrp="1"/>
          </p:cNvSpPr>
          <p:nvPr>
            <p:ph type="body" sz="quarter" idx="3"/>
          </p:nvPr>
        </p:nvSpPr>
        <p:spPr>
          <a:xfrm>
            <a:off x="6934200" y="2376248"/>
            <a:ext cx="5183188" cy="823912"/>
          </a:xfrm>
        </p:spPr>
        <p:txBody>
          <a:bodyPr/>
          <a:lstStyle/>
          <a:p>
            <a:r>
              <a:rPr lang="en-US" dirty="0"/>
              <a:t>Cost reimbursement</a:t>
            </a:r>
            <a:endParaRPr lang="es-PR" dirty="0"/>
          </a:p>
        </p:txBody>
      </p:sp>
      <p:sp>
        <p:nvSpPr>
          <p:cNvPr id="7" name="Content Placeholder 6">
            <a:extLst>
              <a:ext uri="{FF2B5EF4-FFF2-40B4-BE49-F238E27FC236}">
                <a16:creationId xmlns:a16="http://schemas.microsoft.com/office/drawing/2014/main" id="{B9CD2977-053D-4C4A-B220-4BF32B96EB01}"/>
              </a:ext>
            </a:extLst>
          </p:cNvPr>
          <p:cNvSpPr>
            <a:spLocks noGrp="1"/>
          </p:cNvSpPr>
          <p:nvPr>
            <p:ph sz="quarter" idx="4"/>
          </p:nvPr>
        </p:nvSpPr>
        <p:spPr>
          <a:xfrm>
            <a:off x="6934200" y="3434369"/>
            <a:ext cx="5183188" cy="3230196"/>
          </a:xfrm>
        </p:spPr>
        <p:txBody>
          <a:bodyPr>
            <a:normAutofit/>
          </a:bodyPr>
          <a:lstStyle/>
          <a:p>
            <a:pPr marL="0" lvl="0" indent="0" algn="just">
              <a:lnSpc>
                <a:spcPct val="150000"/>
              </a:lnSpc>
              <a:buNone/>
              <a:defRPr/>
            </a:pPr>
            <a:r>
              <a:rPr lang="en-US" sz="1800" dirty="0">
                <a:solidFill>
                  <a:prstClr val="black"/>
                </a:solidFill>
                <a:latin typeface="Century Gothic" panose="020B0502020202020204" pitchFamily="34" charset="0"/>
                <a:ea typeface="Times New Roman" panose="02020603050405020304" pitchFamily="18" charset="0"/>
              </a:rPr>
              <a:t>Under a cost reimbursement contract, the contractor may ask the sub-recipient for reimbursement of permitted expenses up to a maximum, as provided in the contract.</a:t>
            </a:r>
            <a:endParaRPr kumimoji="0" lang="es-PR"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Rectangle 7">
            <a:extLst>
              <a:ext uri="{FF2B5EF4-FFF2-40B4-BE49-F238E27FC236}">
                <a16:creationId xmlns:a16="http://schemas.microsoft.com/office/drawing/2014/main" id="{6B1D90FE-C361-452C-8D9F-9A1DA00BC15B}"/>
              </a:ext>
            </a:extLst>
          </p:cNvPr>
          <p:cNvSpPr/>
          <p:nvPr/>
        </p:nvSpPr>
        <p:spPr>
          <a:xfrm>
            <a:off x="1397250" y="1331583"/>
            <a:ext cx="10794750" cy="1044665"/>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b="1" dirty="0">
                <a:solidFill>
                  <a:schemeClr val="bg1">
                    <a:lumMod val="95000"/>
                  </a:schemeClr>
                </a:solidFill>
                <a:latin typeface="Century Gothic" panose="020B0502020202020204" pitchFamily="34" charset="0"/>
                <a:ea typeface="Times New Roman" panose="02020603050405020304" pitchFamily="18" charset="0"/>
              </a:rPr>
              <a:t>Our legal system recognizes different types of contracts. However, the most common for CDBG-DR services and goods are: </a:t>
            </a:r>
          </a:p>
        </p:txBody>
      </p:sp>
    </p:spTree>
    <p:extLst>
      <p:ext uri="{BB962C8B-B14F-4D97-AF65-F5344CB8AC3E}">
        <p14:creationId xmlns:p14="http://schemas.microsoft.com/office/powerpoint/2010/main" val="3054710328"/>
      </p:ext>
    </p:extLst>
  </p:cSld>
  <p:clrMapOvr>
    <a:masterClrMapping/>
  </p:clrMapOvr>
  <mc:AlternateContent xmlns:mc="http://schemas.openxmlformats.org/markup-compatibility/2006" xmlns:p14="http://schemas.microsoft.com/office/powerpoint/2010/main">
    <mc:Choice Requires="p14">
      <p:transition spd="slow" p14:dur="2000" advTm="43373"/>
    </mc:Choice>
    <mc:Fallback xmlns="">
      <p:transition spd="slow" advTm="4337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92EA-57AD-4D57-967F-26C8AE501DDE}"/>
              </a:ext>
            </a:extLst>
          </p:cNvPr>
          <p:cNvSpPr>
            <a:spLocks noGrp="1"/>
          </p:cNvSpPr>
          <p:nvPr>
            <p:ph type="title"/>
          </p:nvPr>
        </p:nvSpPr>
        <p:spPr>
          <a:xfrm>
            <a:off x="1971304" y="365125"/>
            <a:ext cx="9382495" cy="1325563"/>
          </a:xfrm>
        </p:spPr>
        <p:txBody>
          <a:bodyPr/>
          <a:lstStyle/>
          <a:p>
            <a:r>
              <a:rPr lang="en-US" b="1" dirty="0"/>
              <a:t>Federal Requirements in a Contract</a:t>
            </a:r>
            <a:endParaRPr lang="en-PR" dirty="0"/>
          </a:p>
        </p:txBody>
      </p:sp>
      <p:sp>
        <p:nvSpPr>
          <p:cNvPr id="3" name="Content Placeholder 2">
            <a:extLst>
              <a:ext uri="{FF2B5EF4-FFF2-40B4-BE49-F238E27FC236}">
                <a16:creationId xmlns:a16="http://schemas.microsoft.com/office/drawing/2014/main" id="{F49238AC-48AE-498F-864B-EB1A52498E2A}"/>
              </a:ext>
            </a:extLst>
          </p:cNvPr>
          <p:cNvSpPr>
            <a:spLocks noGrp="1"/>
          </p:cNvSpPr>
          <p:nvPr>
            <p:ph idx="1"/>
          </p:nvPr>
        </p:nvSpPr>
        <p:spPr>
          <a:xfrm>
            <a:off x="1971304" y="1825625"/>
            <a:ext cx="9382496" cy="4351338"/>
          </a:xfrm>
        </p:spPr>
        <p:txBody>
          <a:bodyPr>
            <a:normAutofit fontScale="77500" lnSpcReduction="20000"/>
          </a:bodyPr>
          <a:lstStyle/>
          <a:p>
            <a:pPr marL="514350" marR="0" lvl="0" indent="-514350">
              <a:lnSpc>
                <a:spcPct val="150000"/>
              </a:lnSpc>
              <a:spcBef>
                <a:spcPts val="0"/>
              </a:spcBef>
              <a:spcAft>
                <a:spcPts val="0"/>
              </a:spcAft>
              <a:buFont typeface="+mj-lt"/>
              <a:buAutoNum type="arabicPeriod"/>
            </a:pPr>
            <a:r>
              <a:rPr lang="en-US" sz="2600" dirty="0">
                <a:solidFill>
                  <a:srgbClr val="00928F"/>
                </a:solidFill>
                <a:latin typeface="Century Gothic" panose="020B0502020202020204" pitchFamily="34" charset="0"/>
                <a:ea typeface="Times New Roman" panose="02020603050405020304" pitchFamily="18" charset="0"/>
              </a:rPr>
              <a:t> </a:t>
            </a:r>
            <a:r>
              <a:rPr lang="en-US" sz="2600" dirty="0">
                <a:latin typeface="Century Gothic" panose="020B0502020202020204" pitchFamily="34" charset="0"/>
                <a:ea typeface="Times New Roman" panose="02020603050405020304" pitchFamily="18" charset="0"/>
              </a:rPr>
              <a:t>The term of the contract – the duration of the contract. The term may not be longer than the term set forth in the Subrecipient Agreement between the Subrecipient and PRDOH. </a:t>
            </a:r>
          </a:p>
          <a:p>
            <a:pPr marL="514350" marR="0" lvl="0" indent="-514350">
              <a:lnSpc>
                <a:spcPct val="150000"/>
              </a:lnSpc>
              <a:spcBef>
                <a:spcPts val="0"/>
              </a:spcBef>
              <a:spcAft>
                <a:spcPts val="0"/>
              </a:spcAft>
              <a:buFont typeface="+mj-lt"/>
              <a:buAutoNum type="arabicPeriod"/>
            </a:pPr>
            <a:r>
              <a:rPr lang="en-US" sz="2600" dirty="0">
                <a:solidFill>
                  <a:srgbClr val="00928F"/>
                </a:solidFill>
                <a:latin typeface="Century Gothic" panose="020B0502020202020204" pitchFamily="34" charset="0"/>
                <a:ea typeface="Times New Roman" panose="02020603050405020304" pitchFamily="18" charset="0"/>
              </a:rPr>
              <a:t> </a:t>
            </a:r>
            <a:r>
              <a:rPr lang="en-US" sz="2600" dirty="0">
                <a:latin typeface="Century Gothic" panose="020B0502020202020204" pitchFamily="34" charset="0"/>
                <a:ea typeface="Times New Roman" panose="02020603050405020304" pitchFamily="18" charset="0"/>
              </a:rPr>
              <a:t>The performance and responsibilities assumed by the contractor.</a:t>
            </a:r>
          </a:p>
          <a:p>
            <a:pPr marL="514350" marR="0" lvl="0" indent="-514350">
              <a:lnSpc>
                <a:spcPct val="150000"/>
              </a:lnSpc>
              <a:spcBef>
                <a:spcPts val="0"/>
              </a:spcBef>
              <a:spcAft>
                <a:spcPts val="0"/>
              </a:spcAft>
              <a:buFont typeface="+mj-lt"/>
              <a:buAutoNum type="arabicPeriod"/>
            </a:pPr>
            <a:r>
              <a:rPr lang="en-US" sz="2600" dirty="0">
                <a:solidFill>
                  <a:srgbClr val="00928F"/>
                </a:solidFill>
                <a:latin typeface="Century Gothic" panose="020B0502020202020204" pitchFamily="34" charset="0"/>
                <a:ea typeface="Times New Roman" panose="02020603050405020304" pitchFamily="18" charset="0"/>
              </a:rPr>
              <a:t> </a:t>
            </a:r>
            <a:r>
              <a:rPr lang="en-US" sz="2600" dirty="0">
                <a:latin typeface="Century Gothic" panose="020B0502020202020204" pitchFamily="34" charset="0"/>
                <a:ea typeface="Times New Roman" panose="02020603050405020304" pitchFamily="18" charset="0"/>
              </a:rPr>
              <a:t>Liquid damages to be paid by the contractor upon non-compliance.</a:t>
            </a:r>
          </a:p>
          <a:p>
            <a:pPr marL="514350" marR="0" lvl="0" indent="-514350">
              <a:lnSpc>
                <a:spcPct val="150000"/>
              </a:lnSpc>
              <a:spcBef>
                <a:spcPts val="0"/>
              </a:spcBef>
              <a:spcAft>
                <a:spcPts val="0"/>
              </a:spcAft>
              <a:buFont typeface="+mj-lt"/>
              <a:buAutoNum type="arabicPeriod"/>
            </a:pPr>
            <a:r>
              <a:rPr lang="en-US" sz="2600" dirty="0">
                <a:solidFill>
                  <a:srgbClr val="00928F"/>
                </a:solidFill>
                <a:latin typeface="Century Gothic" panose="020B0502020202020204" pitchFamily="34" charset="0"/>
                <a:ea typeface="Times New Roman" panose="02020603050405020304" pitchFamily="18" charset="0"/>
              </a:rPr>
              <a:t> </a:t>
            </a:r>
            <a:r>
              <a:rPr lang="en-US" sz="2600" dirty="0">
                <a:latin typeface="Century Gothic" panose="020B0502020202020204" pitchFamily="34" charset="0"/>
                <a:ea typeface="Times New Roman" panose="02020603050405020304" pitchFamily="18" charset="0"/>
              </a:rPr>
              <a:t>Equal Employment Opportunity Compliance prohibiting discrimination in hiring or employment on the basis of race, color, religion, sex, or national origin.</a:t>
            </a:r>
          </a:p>
          <a:p>
            <a:pPr marL="514350" marR="0" lvl="0" indent="-514350">
              <a:lnSpc>
                <a:spcPct val="150000"/>
              </a:lnSpc>
              <a:spcBef>
                <a:spcPts val="0"/>
              </a:spcBef>
              <a:spcAft>
                <a:spcPts val="0"/>
              </a:spcAft>
              <a:buFont typeface="+mj-lt"/>
              <a:buAutoNum type="arabicPeriod"/>
            </a:pPr>
            <a:r>
              <a:rPr lang="en-US" sz="2600" dirty="0">
                <a:solidFill>
                  <a:srgbClr val="00928F"/>
                </a:solidFill>
                <a:latin typeface="Century Gothic" panose="020B0502020202020204" pitchFamily="34" charset="0"/>
                <a:ea typeface="Times New Roman" panose="02020603050405020304" pitchFamily="18" charset="0"/>
              </a:rPr>
              <a:t> </a:t>
            </a:r>
            <a:r>
              <a:rPr lang="en-US" sz="2600" dirty="0">
                <a:latin typeface="Century Gothic" panose="020B0502020202020204" pitchFamily="34" charset="0"/>
                <a:ea typeface="Times New Roman" panose="02020603050405020304" pitchFamily="18" charset="0"/>
              </a:rPr>
              <a:t>Mandatory registration in the System for the Management of Adjudications (SAM).</a:t>
            </a:r>
            <a:endParaRPr lang="es-PR" sz="2600" dirty="0"/>
          </a:p>
          <a:p>
            <a:pPr marL="0" indent="0">
              <a:buNone/>
            </a:pPr>
            <a:endParaRPr lang="en-PR" dirty="0"/>
          </a:p>
        </p:txBody>
      </p:sp>
      <p:pic>
        <p:nvPicPr>
          <p:cNvPr id="4" name="Picture 3">
            <a:extLst>
              <a:ext uri="{FF2B5EF4-FFF2-40B4-BE49-F238E27FC236}">
                <a16:creationId xmlns:a16="http://schemas.microsoft.com/office/drawing/2014/main" id="{E3C18357-2D54-422F-BD39-B787397A5CCB}"/>
              </a:ext>
            </a:extLst>
          </p:cNvPr>
          <p:cNvPicPr>
            <a:picLocks noChangeAspect="1"/>
          </p:cNvPicPr>
          <p:nvPr/>
        </p:nvPicPr>
        <p:blipFill>
          <a:blip r:embed="rId3"/>
          <a:stretch>
            <a:fillRect/>
          </a:stretch>
        </p:blipFill>
        <p:spPr>
          <a:xfrm>
            <a:off x="0" y="1"/>
            <a:ext cx="1397250" cy="6859226"/>
          </a:xfrm>
          <a:prstGeom prst="rect">
            <a:avLst/>
          </a:prstGeom>
        </p:spPr>
      </p:pic>
    </p:spTree>
    <p:extLst>
      <p:ext uri="{BB962C8B-B14F-4D97-AF65-F5344CB8AC3E}">
        <p14:creationId xmlns:p14="http://schemas.microsoft.com/office/powerpoint/2010/main" val="54968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5CDC-EE69-4A73-ACC0-2B667A657A6F}"/>
              </a:ext>
            </a:extLst>
          </p:cNvPr>
          <p:cNvSpPr>
            <a:spLocks noGrp="1"/>
          </p:cNvSpPr>
          <p:nvPr>
            <p:ph type="title"/>
          </p:nvPr>
        </p:nvSpPr>
        <p:spPr>
          <a:xfrm>
            <a:off x="1698172" y="273133"/>
            <a:ext cx="9655628" cy="1417556"/>
          </a:xfrm>
        </p:spPr>
        <p:txBody>
          <a:bodyPr/>
          <a:lstStyle/>
          <a:p>
            <a:r>
              <a:rPr lang="en-US" b="1" dirty="0">
                <a:latin typeface="Century Gothic" panose="020B0502020202020204" pitchFamily="34" charset="0"/>
              </a:rPr>
              <a:t>Federal Requirements in Contracts</a:t>
            </a:r>
            <a:endParaRPr lang="en-PR"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AB64F5F4-0F33-4B3F-9A2F-E04C6FAE194B}"/>
              </a:ext>
            </a:extLst>
          </p:cNvPr>
          <p:cNvSpPr>
            <a:spLocks noGrp="1"/>
          </p:cNvSpPr>
          <p:nvPr>
            <p:ph idx="1"/>
          </p:nvPr>
        </p:nvSpPr>
        <p:spPr>
          <a:xfrm>
            <a:off x="1698172" y="1690688"/>
            <a:ext cx="9892145" cy="4894179"/>
          </a:xfrm>
        </p:spPr>
        <p:txBody>
          <a:bodyPr>
            <a:normAutofit lnSpcReduction="10000"/>
          </a:bodyPr>
          <a:lstStyle/>
          <a:p>
            <a:pPr marL="0" indent="0">
              <a:lnSpc>
                <a:spcPct val="150000"/>
              </a:lnSpc>
              <a:buNone/>
            </a:pPr>
            <a:r>
              <a:rPr lang="en-US" sz="1900" dirty="0">
                <a:solidFill>
                  <a:srgbClr val="00928F"/>
                </a:solidFill>
                <a:latin typeface="Century Gothic" panose="020B0502020202020204" pitchFamily="34" charset="0"/>
              </a:rPr>
              <a:t>7. </a:t>
            </a:r>
            <a:r>
              <a:rPr lang="en-US" sz="1900" dirty="0">
                <a:latin typeface="Century Gothic" panose="020B0502020202020204" pitchFamily="34" charset="0"/>
              </a:rPr>
              <a:t>Record retention for 5 years after the last payment. However, if there is a pending claim or litigation between the sides, the records must be maintained until all disputes are resolved.</a:t>
            </a:r>
            <a:endParaRPr lang="en-PR" sz="1900" dirty="0">
              <a:latin typeface="Century Gothic" panose="020B0502020202020204" pitchFamily="34" charset="0"/>
            </a:endParaRPr>
          </a:p>
          <a:p>
            <a:pPr marL="0" indent="0">
              <a:lnSpc>
                <a:spcPct val="150000"/>
              </a:lnSpc>
              <a:buNone/>
            </a:pPr>
            <a:r>
              <a:rPr lang="en-US" sz="1900" dirty="0">
                <a:solidFill>
                  <a:srgbClr val="00928F"/>
                </a:solidFill>
                <a:latin typeface="Century Gothic" panose="020B0502020202020204" pitchFamily="34" charset="0"/>
              </a:rPr>
              <a:t>8. </a:t>
            </a:r>
            <a:r>
              <a:rPr lang="en-US" sz="1900" dirty="0">
                <a:latin typeface="Century Gothic" panose="020B0502020202020204" pitchFamily="34" charset="0"/>
              </a:rPr>
              <a:t>Value engineering- pursues that the systems, articles, materials,  services, and  equipment work for their intended use at the lowest cost.</a:t>
            </a:r>
          </a:p>
          <a:p>
            <a:pPr marL="0" indent="0">
              <a:lnSpc>
                <a:spcPct val="150000"/>
              </a:lnSpc>
              <a:buNone/>
            </a:pPr>
            <a:r>
              <a:rPr lang="en-US" sz="1900" dirty="0">
                <a:solidFill>
                  <a:srgbClr val="00928F"/>
                </a:solidFill>
                <a:latin typeface="Century Gothic" panose="020B0502020202020204" pitchFamily="34" charset="0"/>
              </a:rPr>
              <a:t>9. </a:t>
            </a:r>
            <a:r>
              <a:rPr lang="en-US" sz="1900" dirty="0">
                <a:latin typeface="Century Gothic" panose="020B0502020202020204" pitchFamily="34" charset="0"/>
              </a:rPr>
              <a:t>The contractor has not  incurred in bribery to benefit  himself on any  federal transaction.</a:t>
            </a:r>
            <a:endParaRPr lang="en-PR" sz="1900" dirty="0">
              <a:latin typeface="Century Gothic" panose="020B0502020202020204" pitchFamily="34" charset="0"/>
            </a:endParaRPr>
          </a:p>
          <a:p>
            <a:pPr marL="0" indent="0">
              <a:lnSpc>
                <a:spcPct val="150000"/>
              </a:lnSpc>
              <a:buNone/>
            </a:pPr>
            <a:r>
              <a:rPr lang="en-US" sz="1900" dirty="0">
                <a:solidFill>
                  <a:srgbClr val="00928F"/>
                </a:solidFill>
                <a:latin typeface="Century Gothic" panose="020B0502020202020204" pitchFamily="34" charset="0"/>
              </a:rPr>
              <a:t>10.  </a:t>
            </a:r>
            <a:r>
              <a:rPr lang="en-US" sz="1900" dirty="0">
                <a:latin typeface="Century Gothic" panose="020B0502020202020204" pitchFamily="34" charset="0"/>
              </a:rPr>
              <a:t>Benefit M/WBE and individuals with low- or very low income under the Section 3 profile. </a:t>
            </a:r>
            <a:endParaRPr lang="en-PR" sz="1900" dirty="0">
              <a:latin typeface="Century Gothic" panose="020B0502020202020204" pitchFamily="34" charset="0"/>
            </a:endParaRPr>
          </a:p>
          <a:p>
            <a:pPr marL="0" indent="0">
              <a:lnSpc>
                <a:spcPct val="150000"/>
              </a:lnSpc>
              <a:buNone/>
            </a:pPr>
            <a:r>
              <a:rPr lang="en-US" sz="1900" dirty="0">
                <a:solidFill>
                  <a:srgbClr val="00928F"/>
                </a:solidFill>
                <a:latin typeface="Century Gothic" panose="020B0502020202020204" pitchFamily="34" charset="0"/>
              </a:rPr>
              <a:t>11.  </a:t>
            </a:r>
            <a:r>
              <a:rPr lang="en-US" sz="1900" i="1" dirty="0">
                <a:latin typeface="Century Gothic" panose="020B0502020202020204" pitchFamily="34" charset="0"/>
              </a:rPr>
              <a:t>Drug-Free Workplace Act </a:t>
            </a:r>
            <a:r>
              <a:rPr lang="en-US" sz="1900" dirty="0">
                <a:latin typeface="Century Gothic" panose="020B0502020202020204" pitchFamily="34" charset="0"/>
              </a:rPr>
              <a:t>clause.</a:t>
            </a:r>
            <a:endParaRPr lang="en-PR" dirty="0"/>
          </a:p>
        </p:txBody>
      </p:sp>
      <p:pic>
        <p:nvPicPr>
          <p:cNvPr id="4" name="Picture 3">
            <a:extLst>
              <a:ext uri="{FF2B5EF4-FFF2-40B4-BE49-F238E27FC236}">
                <a16:creationId xmlns:a16="http://schemas.microsoft.com/office/drawing/2014/main" id="{0B549A2C-F050-4F0C-A05F-F12A80DC689A}"/>
              </a:ext>
            </a:extLst>
          </p:cNvPr>
          <p:cNvPicPr>
            <a:picLocks noChangeAspect="1"/>
          </p:cNvPicPr>
          <p:nvPr/>
        </p:nvPicPr>
        <p:blipFill>
          <a:blip r:embed="rId3"/>
          <a:stretch>
            <a:fillRect/>
          </a:stretch>
        </p:blipFill>
        <p:spPr>
          <a:xfrm>
            <a:off x="0" y="1"/>
            <a:ext cx="1397250" cy="6859226"/>
          </a:xfrm>
          <a:prstGeom prst="rect">
            <a:avLst/>
          </a:prstGeom>
        </p:spPr>
      </p:pic>
    </p:spTree>
    <p:extLst>
      <p:ext uri="{BB962C8B-B14F-4D97-AF65-F5344CB8AC3E}">
        <p14:creationId xmlns:p14="http://schemas.microsoft.com/office/powerpoint/2010/main" val="2321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4B64-0E66-4E92-AA82-FDE51FFF344C}"/>
              </a:ext>
            </a:extLst>
          </p:cNvPr>
          <p:cNvSpPr>
            <a:spLocks noGrp="1"/>
          </p:cNvSpPr>
          <p:nvPr>
            <p:ph type="title"/>
          </p:nvPr>
        </p:nvSpPr>
        <p:spPr>
          <a:xfrm>
            <a:off x="1900052" y="365125"/>
            <a:ext cx="9453748" cy="1325563"/>
          </a:xfrm>
        </p:spPr>
        <p:txBody>
          <a:bodyPr/>
          <a:lstStyle/>
          <a:p>
            <a:r>
              <a:rPr lang="en-US" b="1" dirty="0">
                <a:latin typeface="Century Gothic" panose="020B0502020202020204" pitchFamily="34" charset="0"/>
              </a:rPr>
              <a:t>Federal Requirements in Contracts</a:t>
            </a:r>
            <a:endParaRPr lang="en-PR" dirty="0"/>
          </a:p>
        </p:txBody>
      </p:sp>
      <p:sp>
        <p:nvSpPr>
          <p:cNvPr id="6" name="Content Placeholder 5">
            <a:extLst>
              <a:ext uri="{FF2B5EF4-FFF2-40B4-BE49-F238E27FC236}">
                <a16:creationId xmlns:a16="http://schemas.microsoft.com/office/drawing/2014/main" id="{30171987-5236-4413-AFEB-2E294E261324}"/>
              </a:ext>
            </a:extLst>
          </p:cNvPr>
          <p:cNvSpPr>
            <a:spLocks noGrp="1"/>
          </p:cNvSpPr>
          <p:nvPr>
            <p:ph idx="1"/>
          </p:nvPr>
        </p:nvSpPr>
        <p:spPr>
          <a:xfrm>
            <a:off x="1900050" y="1825625"/>
            <a:ext cx="9453749" cy="4351338"/>
          </a:xfrm>
        </p:spPr>
        <p:txBody>
          <a:bodyPr>
            <a:normAutofit fontScale="92500" lnSpcReduction="20000"/>
          </a:bodyPr>
          <a:lstStyle/>
          <a:p>
            <a:pPr marL="0" indent="0">
              <a:lnSpc>
                <a:spcPct val="150000"/>
              </a:lnSpc>
              <a:buNone/>
            </a:pPr>
            <a:r>
              <a:rPr lang="en-US" sz="1900" dirty="0">
                <a:solidFill>
                  <a:srgbClr val="00928F"/>
                </a:solidFill>
                <a:latin typeface="Century Gothic" panose="020B0502020202020204" pitchFamily="34" charset="0"/>
              </a:rPr>
              <a:t>12. </a:t>
            </a:r>
            <a:r>
              <a:rPr lang="en-US" sz="1900" dirty="0">
                <a:latin typeface="Century Gothic" panose="020B0502020202020204" pitchFamily="34" charset="0"/>
              </a:rPr>
              <a:t>The contractor must comply with the provisions of the sub-recipient agreement. In addition, a language is added indicating the federal stipulations in the sub-recipient agreement apply in the contract and subcontracts. </a:t>
            </a:r>
            <a:endParaRPr lang="en-PR" sz="1900" dirty="0">
              <a:latin typeface="Century Gothic" panose="020B0502020202020204" pitchFamily="34" charset="0"/>
            </a:endParaRPr>
          </a:p>
          <a:p>
            <a:pPr marL="0" indent="0">
              <a:lnSpc>
                <a:spcPct val="150000"/>
              </a:lnSpc>
              <a:buNone/>
            </a:pPr>
            <a:r>
              <a:rPr lang="en-US" sz="1900" dirty="0">
                <a:solidFill>
                  <a:srgbClr val="00928F"/>
                </a:solidFill>
                <a:latin typeface="Century Gothic" panose="020B0502020202020204" pitchFamily="34" charset="0"/>
              </a:rPr>
              <a:t>13. </a:t>
            </a:r>
            <a:r>
              <a:rPr lang="en-US" sz="1900" dirty="0">
                <a:latin typeface="Century Gothic" panose="020B0502020202020204" pitchFamily="34" charset="0"/>
              </a:rPr>
              <a:t>The work performed by the subcontractor must be by the applicable terms of the agreement between PRDOH and the contractor.</a:t>
            </a:r>
            <a:endParaRPr lang="en-PR" sz="1900" dirty="0">
              <a:latin typeface="Century Gothic" panose="020B0502020202020204" pitchFamily="34" charset="0"/>
            </a:endParaRPr>
          </a:p>
          <a:p>
            <a:pPr marL="0" indent="0">
              <a:lnSpc>
                <a:spcPct val="150000"/>
              </a:lnSpc>
              <a:buNone/>
            </a:pPr>
            <a:r>
              <a:rPr lang="en-US" sz="1900" dirty="0">
                <a:solidFill>
                  <a:srgbClr val="00928F"/>
                </a:solidFill>
                <a:latin typeface="Century Gothic" panose="020B0502020202020204" pitchFamily="34" charset="0"/>
              </a:rPr>
              <a:t>14. </a:t>
            </a:r>
            <a:r>
              <a:rPr lang="en-US" sz="1900" dirty="0">
                <a:latin typeface="Century Gothic" panose="020B0502020202020204" pitchFamily="34" charset="0"/>
              </a:rPr>
              <a:t>The subcontract does not harm the rights of PRDOH. </a:t>
            </a:r>
            <a:endParaRPr lang="en-PR" sz="1900" dirty="0">
              <a:latin typeface="Century Gothic" panose="020B0502020202020204" pitchFamily="34" charset="0"/>
            </a:endParaRPr>
          </a:p>
          <a:p>
            <a:pPr marL="0" indent="0">
              <a:lnSpc>
                <a:spcPct val="150000"/>
              </a:lnSpc>
              <a:buNone/>
            </a:pPr>
            <a:r>
              <a:rPr lang="en-US" sz="1900" dirty="0">
                <a:solidFill>
                  <a:srgbClr val="00928F"/>
                </a:solidFill>
                <a:latin typeface="Century Gothic" panose="020B0502020202020204" pitchFamily="34" charset="0"/>
              </a:rPr>
              <a:t>15. </a:t>
            </a:r>
            <a:r>
              <a:rPr lang="en-US" sz="1900" dirty="0">
                <a:latin typeface="Century Gothic" panose="020B0502020202020204" pitchFamily="34" charset="0"/>
              </a:rPr>
              <a:t>The subcontract does not create a relationship between Housing PRDOH and the subcontractor.</a:t>
            </a:r>
            <a:endParaRPr lang="en-PR" sz="1900" dirty="0">
              <a:latin typeface="Century Gothic" panose="020B0502020202020204" pitchFamily="34" charset="0"/>
            </a:endParaRPr>
          </a:p>
          <a:p>
            <a:pPr marL="0" indent="0">
              <a:lnSpc>
                <a:spcPct val="150000"/>
              </a:lnSpc>
              <a:buNone/>
            </a:pPr>
            <a:r>
              <a:rPr lang="en-US" sz="1900" dirty="0">
                <a:solidFill>
                  <a:srgbClr val="00928F"/>
                </a:solidFill>
                <a:latin typeface="Century Gothic" panose="020B0502020202020204" pitchFamily="34" charset="0"/>
              </a:rPr>
              <a:t>16. </a:t>
            </a:r>
            <a:r>
              <a:rPr lang="en-US" sz="1900" dirty="0">
                <a:latin typeface="Century Gothic" panose="020B0502020202020204" pitchFamily="34" charset="0"/>
              </a:rPr>
              <a:t>In compliance with the Housing policies on the protection of personal confidential information. </a:t>
            </a:r>
            <a:endParaRPr lang="en-PR" sz="1900" dirty="0">
              <a:latin typeface="Century Gothic" panose="020B0502020202020204" pitchFamily="34" charset="0"/>
            </a:endParaRPr>
          </a:p>
          <a:p>
            <a:endParaRPr lang="en-PR" dirty="0"/>
          </a:p>
        </p:txBody>
      </p:sp>
      <p:pic>
        <p:nvPicPr>
          <p:cNvPr id="7" name="Picture 6">
            <a:extLst>
              <a:ext uri="{FF2B5EF4-FFF2-40B4-BE49-F238E27FC236}">
                <a16:creationId xmlns:a16="http://schemas.microsoft.com/office/drawing/2014/main" id="{8D21DB21-0DCD-4422-B80F-9D17F0D05A12}"/>
              </a:ext>
            </a:extLst>
          </p:cNvPr>
          <p:cNvPicPr>
            <a:picLocks noChangeAspect="1"/>
          </p:cNvPicPr>
          <p:nvPr/>
        </p:nvPicPr>
        <p:blipFill>
          <a:blip r:embed="rId3"/>
          <a:stretch>
            <a:fillRect/>
          </a:stretch>
        </p:blipFill>
        <p:spPr>
          <a:xfrm>
            <a:off x="0" y="1"/>
            <a:ext cx="1397250" cy="6859226"/>
          </a:xfrm>
          <a:prstGeom prst="rect">
            <a:avLst/>
          </a:prstGeom>
        </p:spPr>
      </p:pic>
      <p:pic>
        <p:nvPicPr>
          <p:cNvPr id="8" name="Picture 7" descr="People in meeting">
            <a:extLst>
              <a:ext uri="{FF2B5EF4-FFF2-40B4-BE49-F238E27FC236}">
                <a16:creationId xmlns:a16="http://schemas.microsoft.com/office/drawing/2014/main" id="{A239FEF0-EF8E-44E9-8B8C-D5F0F1FA99EC}"/>
              </a:ext>
            </a:extLst>
          </p:cNvPr>
          <p:cNvPicPr>
            <a:picLocks noChangeAspect="1"/>
          </p:cNvPicPr>
          <p:nvPr/>
        </p:nvPicPr>
        <p:blipFill>
          <a:blip r:embed="rId4">
            <a:alphaModFix amt="18000"/>
          </a:blip>
          <a:stretch>
            <a:fillRect/>
          </a:stretch>
        </p:blipFill>
        <p:spPr>
          <a:xfrm>
            <a:off x="1397250" y="-1"/>
            <a:ext cx="10794749" cy="6858000"/>
          </a:xfrm>
          <a:prstGeom prst="rect">
            <a:avLst/>
          </a:prstGeom>
        </p:spPr>
      </p:pic>
    </p:spTree>
    <p:extLst>
      <p:ext uri="{BB962C8B-B14F-4D97-AF65-F5344CB8AC3E}">
        <p14:creationId xmlns:p14="http://schemas.microsoft.com/office/powerpoint/2010/main" val="2453853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746E-54EF-49B1-A33D-E6A7ABC21DAD}"/>
              </a:ext>
            </a:extLst>
          </p:cNvPr>
          <p:cNvSpPr>
            <a:spLocks noGrp="1"/>
          </p:cNvSpPr>
          <p:nvPr>
            <p:ph type="title"/>
          </p:nvPr>
        </p:nvSpPr>
        <p:spPr>
          <a:xfrm>
            <a:off x="1852550" y="365125"/>
            <a:ext cx="9501249" cy="1325563"/>
          </a:xfrm>
        </p:spPr>
        <p:txBody>
          <a:bodyPr/>
          <a:lstStyle/>
          <a:p>
            <a:r>
              <a:rPr lang="en-US" b="1" dirty="0">
                <a:latin typeface="Century Gothic" panose="020B0502020202020204" pitchFamily="34" charset="0"/>
              </a:rPr>
              <a:t>Federal Requirements in Contracts</a:t>
            </a:r>
            <a:endParaRPr lang="en-PR" dirty="0"/>
          </a:p>
        </p:txBody>
      </p:sp>
      <p:sp>
        <p:nvSpPr>
          <p:cNvPr id="3" name="Content Placeholder 2">
            <a:extLst>
              <a:ext uri="{FF2B5EF4-FFF2-40B4-BE49-F238E27FC236}">
                <a16:creationId xmlns:a16="http://schemas.microsoft.com/office/drawing/2014/main" id="{F599354E-89C6-402D-9E39-B6F4869DCC4C}"/>
              </a:ext>
            </a:extLst>
          </p:cNvPr>
          <p:cNvSpPr>
            <a:spLocks noGrp="1"/>
          </p:cNvSpPr>
          <p:nvPr>
            <p:ph idx="1"/>
          </p:nvPr>
        </p:nvSpPr>
        <p:spPr>
          <a:xfrm>
            <a:off x="1852550" y="1825625"/>
            <a:ext cx="9501250" cy="4351338"/>
          </a:xfrm>
        </p:spPr>
        <p:txBody>
          <a:bodyPr>
            <a:normAutofit/>
          </a:bodyPr>
          <a:lstStyle/>
          <a:p>
            <a:pPr marL="0" indent="0">
              <a:lnSpc>
                <a:spcPct val="100000"/>
              </a:lnSpc>
              <a:buNone/>
            </a:pPr>
            <a:r>
              <a:rPr lang="en-US" sz="1800" dirty="0">
                <a:solidFill>
                  <a:srgbClr val="00928F"/>
                </a:solidFill>
                <a:latin typeface="Century Gothic" panose="020B0502020202020204" pitchFamily="34" charset="0"/>
              </a:rPr>
              <a:t>17. </a:t>
            </a:r>
            <a:r>
              <a:rPr lang="en-US" sz="1800" dirty="0">
                <a:latin typeface="Century Gothic" panose="020B0502020202020204" pitchFamily="34" charset="0"/>
              </a:rPr>
              <a:t>The Contractor is committed to monitoring the performance of its subcontractors and that they comply with applicable state and federal regulations and policies.</a:t>
            </a:r>
            <a:endParaRPr lang="en-PR" sz="1800" dirty="0">
              <a:latin typeface="Century Gothic" panose="020B0502020202020204" pitchFamily="34" charset="0"/>
            </a:endParaRPr>
          </a:p>
          <a:p>
            <a:pPr marL="0" indent="0">
              <a:lnSpc>
                <a:spcPct val="100000"/>
              </a:lnSpc>
              <a:buNone/>
            </a:pPr>
            <a:r>
              <a:rPr lang="en-US" sz="1800" dirty="0">
                <a:solidFill>
                  <a:srgbClr val="00928F"/>
                </a:solidFill>
                <a:latin typeface="Century Gothic" panose="020B0502020202020204" pitchFamily="34" charset="0"/>
              </a:rPr>
              <a:t>18. </a:t>
            </a:r>
            <a:r>
              <a:rPr lang="en-US" sz="1800" dirty="0">
                <a:latin typeface="Century Gothic" panose="020B0502020202020204" pitchFamily="34" charset="0"/>
              </a:rPr>
              <a:t>In addition, it must be included in the contract that the contractor will comply with the following federal laws:</a:t>
            </a:r>
            <a:endParaRPr lang="en-PR" sz="1800" dirty="0">
              <a:latin typeface="Century Gothic" panose="020B0502020202020204" pitchFamily="34" charset="0"/>
            </a:endParaRPr>
          </a:p>
          <a:p>
            <a:pPr marL="800100" lvl="1" indent="-342900">
              <a:lnSpc>
                <a:spcPct val="110000"/>
              </a:lnSpc>
              <a:buFont typeface="+mj-lt"/>
              <a:buAutoNum type="alphaLcParenR"/>
            </a:pPr>
            <a:r>
              <a:rPr lang="en-US" sz="1800" dirty="0">
                <a:latin typeface="Century Gothic" panose="020B0502020202020204" pitchFamily="34" charset="0"/>
              </a:rPr>
              <a:t>Clean Air and Federal Water Pollution Control Acts-  They regulate air and surface water pollution, respectively.</a:t>
            </a:r>
            <a:endParaRPr lang="en-PR" sz="1800" dirty="0">
              <a:latin typeface="Century Gothic" panose="020B0502020202020204" pitchFamily="34" charset="0"/>
            </a:endParaRPr>
          </a:p>
          <a:p>
            <a:pPr marL="800100" lvl="1" indent="-342900">
              <a:lnSpc>
                <a:spcPct val="100000"/>
              </a:lnSpc>
              <a:buFont typeface="+mj-lt"/>
              <a:buAutoNum type="alphaLcParenR"/>
            </a:pPr>
            <a:r>
              <a:rPr lang="en-US" sz="1800" dirty="0">
                <a:latin typeface="Century Gothic" panose="020B0502020202020204" pitchFamily="34" charset="0"/>
              </a:rPr>
              <a:t>Energy Policy and Conversation Act- Establishes standards on energy conservation and efficiency.</a:t>
            </a:r>
            <a:endParaRPr lang="en-PR" sz="1800" dirty="0">
              <a:latin typeface="Century Gothic" panose="020B0502020202020204" pitchFamily="34" charset="0"/>
            </a:endParaRPr>
          </a:p>
          <a:p>
            <a:pPr marL="0" indent="0">
              <a:lnSpc>
                <a:spcPct val="150000"/>
              </a:lnSpc>
              <a:buNone/>
            </a:pPr>
            <a:r>
              <a:rPr lang="en-US" sz="1800" dirty="0">
                <a:solidFill>
                  <a:srgbClr val="00928F"/>
                </a:solidFill>
                <a:latin typeface="Century Gothic" panose="020B0502020202020204" pitchFamily="34" charset="0"/>
              </a:rPr>
              <a:t>19. </a:t>
            </a:r>
            <a:r>
              <a:rPr lang="en-US" sz="1800" dirty="0">
                <a:latin typeface="Century Gothic" panose="020B0502020202020204" pitchFamily="34" charset="0"/>
              </a:rPr>
              <a:t>Must Include a copy of the HUD General Provisions.</a:t>
            </a:r>
            <a:endParaRPr lang="en-PR" sz="1800" dirty="0">
              <a:latin typeface="Century Gothic" panose="020B0502020202020204" pitchFamily="34" charset="0"/>
            </a:endParaRPr>
          </a:p>
          <a:p>
            <a:endParaRPr lang="en-PR" dirty="0"/>
          </a:p>
        </p:txBody>
      </p:sp>
      <p:pic>
        <p:nvPicPr>
          <p:cNvPr id="4" name="Picture 3">
            <a:extLst>
              <a:ext uri="{FF2B5EF4-FFF2-40B4-BE49-F238E27FC236}">
                <a16:creationId xmlns:a16="http://schemas.microsoft.com/office/drawing/2014/main" id="{79AEA7AD-15F4-473B-8EB8-99BD04ACF932}"/>
              </a:ext>
            </a:extLst>
          </p:cNvPr>
          <p:cNvPicPr>
            <a:picLocks noChangeAspect="1"/>
          </p:cNvPicPr>
          <p:nvPr/>
        </p:nvPicPr>
        <p:blipFill>
          <a:blip r:embed="rId3"/>
          <a:stretch>
            <a:fillRect/>
          </a:stretch>
        </p:blipFill>
        <p:spPr>
          <a:xfrm>
            <a:off x="0" y="1"/>
            <a:ext cx="1397250" cy="6859226"/>
          </a:xfrm>
          <a:prstGeom prst="rect">
            <a:avLst/>
          </a:prstGeom>
        </p:spPr>
      </p:pic>
    </p:spTree>
    <p:extLst>
      <p:ext uri="{BB962C8B-B14F-4D97-AF65-F5344CB8AC3E}">
        <p14:creationId xmlns:p14="http://schemas.microsoft.com/office/powerpoint/2010/main" val="393392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03AE-8C19-4E4D-833A-BA82EED506EF}"/>
              </a:ext>
            </a:extLst>
          </p:cNvPr>
          <p:cNvSpPr>
            <a:spLocks noGrp="1"/>
          </p:cNvSpPr>
          <p:nvPr>
            <p:ph type="title"/>
          </p:nvPr>
        </p:nvSpPr>
        <p:spPr>
          <a:xfrm>
            <a:off x="1563090" y="365125"/>
            <a:ext cx="9790710" cy="1325563"/>
          </a:xfrm>
        </p:spPr>
        <p:txBody>
          <a:bodyPr/>
          <a:lstStyle/>
          <a:p>
            <a:r>
              <a:rPr lang="en-US" b="1" dirty="0">
                <a:latin typeface="Century Gothic" panose="020B0502020202020204" pitchFamily="34" charset="0"/>
              </a:rPr>
              <a:t>Federal Requirements in Contracts</a:t>
            </a:r>
            <a:endParaRPr lang="en-PR" dirty="0"/>
          </a:p>
        </p:txBody>
      </p:sp>
      <p:sp>
        <p:nvSpPr>
          <p:cNvPr id="3" name="Content Placeholder 2">
            <a:extLst>
              <a:ext uri="{FF2B5EF4-FFF2-40B4-BE49-F238E27FC236}">
                <a16:creationId xmlns:a16="http://schemas.microsoft.com/office/drawing/2014/main" id="{2F0B2C87-A3F3-403C-882D-E6B867F58EC3}"/>
              </a:ext>
            </a:extLst>
          </p:cNvPr>
          <p:cNvSpPr>
            <a:spLocks noGrp="1"/>
          </p:cNvSpPr>
          <p:nvPr>
            <p:ph sz="half" idx="1"/>
          </p:nvPr>
        </p:nvSpPr>
        <p:spPr>
          <a:xfrm>
            <a:off x="1563090" y="1846201"/>
            <a:ext cx="4820392" cy="4351338"/>
          </a:xfrm>
        </p:spPr>
        <p:txBody>
          <a:bodyPr>
            <a:normAutofit/>
          </a:bodyPr>
          <a:lstStyle/>
          <a:p>
            <a:pPr marL="0" indent="0">
              <a:buNone/>
            </a:pPr>
            <a:r>
              <a:rPr lang="en-US" sz="1800" dirty="0">
                <a:solidFill>
                  <a:srgbClr val="00928F"/>
                </a:solidFill>
                <a:latin typeface="Century Gothic" panose="020B0502020202020204" pitchFamily="34" charset="0"/>
              </a:rPr>
              <a:t>20. </a:t>
            </a:r>
            <a:r>
              <a:rPr lang="en-US" sz="1800" dirty="0">
                <a:latin typeface="Century Gothic" panose="020B0502020202020204" pitchFamily="34" charset="0"/>
              </a:rPr>
              <a:t>In a contract of construction for an amount that exceeds $ 2,000: </a:t>
            </a:r>
            <a:endParaRPr lang="en-PR" sz="1800" dirty="0">
              <a:latin typeface="Century Gothic" panose="020B0502020202020204" pitchFamily="34" charset="0"/>
            </a:endParaRPr>
          </a:p>
          <a:p>
            <a:pPr marL="0" indent="0">
              <a:lnSpc>
                <a:spcPct val="150000"/>
              </a:lnSpc>
              <a:buNone/>
            </a:pPr>
            <a:r>
              <a:rPr lang="en-US" sz="1800" dirty="0">
                <a:latin typeface="Century Gothic" panose="020B0502020202020204" pitchFamily="34" charset="0"/>
              </a:rPr>
              <a:t>It must include a compliance clause with the Davis-Bacon Act and Copeland "Anti-Kickback" Act as well as similar labor regulations (which prohibit a contractor from causing its employee to forgo pay, totally or partially). Other laws, regulations, and executive orders of labor also govern construction contracts.</a:t>
            </a:r>
            <a:endParaRPr lang="en-PR" sz="1800" dirty="0">
              <a:latin typeface="Century Gothic" panose="020B0502020202020204" pitchFamily="34" charset="0"/>
            </a:endParaRPr>
          </a:p>
          <a:p>
            <a:endParaRPr lang="en-PR" dirty="0"/>
          </a:p>
        </p:txBody>
      </p:sp>
      <p:sp>
        <p:nvSpPr>
          <p:cNvPr id="4" name="Content Placeholder 3">
            <a:extLst>
              <a:ext uri="{FF2B5EF4-FFF2-40B4-BE49-F238E27FC236}">
                <a16:creationId xmlns:a16="http://schemas.microsoft.com/office/drawing/2014/main" id="{EC9C7350-9BAB-4958-AC4D-6E28054C3450}"/>
              </a:ext>
            </a:extLst>
          </p:cNvPr>
          <p:cNvSpPr>
            <a:spLocks noGrp="1"/>
          </p:cNvSpPr>
          <p:nvPr>
            <p:ph sz="half" idx="2"/>
          </p:nvPr>
        </p:nvSpPr>
        <p:spPr>
          <a:xfrm>
            <a:off x="6733308" y="1825625"/>
            <a:ext cx="4620491" cy="4351338"/>
          </a:xfrm>
        </p:spPr>
        <p:txBody>
          <a:bodyPr>
            <a:normAutofit/>
          </a:bodyPr>
          <a:lstStyle/>
          <a:p>
            <a:pPr marL="0" indent="0">
              <a:buNone/>
            </a:pPr>
            <a:r>
              <a:rPr lang="en-US" sz="1800" dirty="0">
                <a:solidFill>
                  <a:srgbClr val="00928F"/>
                </a:solidFill>
                <a:latin typeface="Century Gothic" panose="020B0502020202020204" pitchFamily="34" charset="0"/>
              </a:rPr>
              <a:t>21. </a:t>
            </a:r>
            <a:r>
              <a:rPr lang="en-US" sz="1800" dirty="0">
                <a:latin typeface="Century Gothic" panose="020B0502020202020204" pitchFamily="34" charset="0"/>
              </a:rPr>
              <a:t>A contract that exceeds the amount of $10,000.</a:t>
            </a:r>
            <a:endParaRPr lang="en-PR" sz="1800" dirty="0">
              <a:latin typeface="Century Gothic" panose="020B0502020202020204" pitchFamily="34" charset="0"/>
            </a:endParaRPr>
          </a:p>
          <a:p>
            <a:pPr marL="0" indent="0">
              <a:lnSpc>
                <a:spcPct val="150000"/>
              </a:lnSpc>
              <a:buNone/>
            </a:pPr>
            <a:r>
              <a:rPr lang="en-US" sz="1800" dirty="0">
                <a:latin typeface="Century Gothic" panose="020B0502020202020204" pitchFamily="34" charset="0"/>
              </a:rPr>
              <a:t>a. Provides for the termination of the contract due to the convenience of the parties, indicating how pending matters would be addressed.</a:t>
            </a:r>
            <a:endParaRPr lang="en-PR" sz="1800" dirty="0">
              <a:latin typeface="Century Gothic" panose="020B0502020202020204" pitchFamily="34" charset="0"/>
            </a:endParaRPr>
          </a:p>
          <a:p>
            <a:pPr marL="0" indent="0">
              <a:lnSpc>
                <a:spcPct val="150000"/>
              </a:lnSpc>
              <a:buNone/>
            </a:pPr>
            <a:r>
              <a:rPr lang="en-US" sz="1800" dirty="0">
                <a:latin typeface="Century Gothic" panose="020B0502020202020204" pitchFamily="34" charset="0"/>
              </a:rPr>
              <a:t>b. Solid Waste Disposal Act- is the management of solid waste and use of recovered materials.</a:t>
            </a:r>
            <a:endParaRPr lang="en-PR" sz="1800" dirty="0">
              <a:latin typeface="Century Gothic" panose="020B0502020202020204" pitchFamily="34" charset="0"/>
            </a:endParaRPr>
          </a:p>
          <a:p>
            <a:pPr marL="0" indent="0">
              <a:buNone/>
            </a:pPr>
            <a:endParaRPr lang="en-PR" dirty="0"/>
          </a:p>
        </p:txBody>
      </p:sp>
      <p:pic>
        <p:nvPicPr>
          <p:cNvPr id="5" name="Picture 4">
            <a:extLst>
              <a:ext uri="{FF2B5EF4-FFF2-40B4-BE49-F238E27FC236}">
                <a16:creationId xmlns:a16="http://schemas.microsoft.com/office/drawing/2014/main" id="{ED7E13C0-8785-40A3-A9DD-9522427DB3D2}"/>
              </a:ext>
            </a:extLst>
          </p:cNvPr>
          <p:cNvPicPr>
            <a:picLocks noChangeAspect="1"/>
          </p:cNvPicPr>
          <p:nvPr/>
        </p:nvPicPr>
        <p:blipFill>
          <a:blip r:embed="rId3"/>
          <a:stretch>
            <a:fillRect/>
          </a:stretch>
        </p:blipFill>
        <p:spPr>
          <a:xfrm>
            <a:off x="0" y="1"/>
            <a:ext cx="1397250" cy="6859226"/>
          </a:xfrm>
          <a:prstGeom prst="rect">
            <a:avLst/>
          </a:prstGeom>
        </p:spPr>
      </p:pic>
    </p:spTree>
    <p:extLst>
      <p:ext uri="{BB962C8B-B14F-4D97-AF65-F5344CB8AC3E}">
        <p14:creationId xmlns:p14="http://schemas.microsoft.com/office/powerpoint/2010/main" val="373744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0EF8-15B5-46EA-A8FE-86D7BFB8080C}"/>
              </a:ext>
            </a:extLst>
          </p:cNvPr>
          <p:cNvSpPr>
            <a:spLocks noGrp="1"/>
          </p:cNvSpPr>
          <p:nvPr>
            <p:ph type="title"/>
          </p:nvPr>
        </p:nvSpPr>
        <p:spPr>
          <a:xfrm>
            <a:off x="1816924" y="365125"/>
            <a:ext cx="9536875" cy="1325563"/>
          </a:xfrm>
        </p:spPr>
        <p:txBody>
          <a:bodyPr/>
          <a:lstStyle/>
          <a:p>
            <a:r>
              <a:rPr lang="en-US" b="1" dirty="0">
                <a:latin typeface="Century Gothic" panose="020B0502020202020204" pitchFamily="34" charset="0"/>
              </a:rPr>
              <a:t>Federal Requirements in Contracts</a:t>
            </a:r>
            <a:endParaRPr lang="en-PR" dirty="0"/>
          </a:p>
        </p:txBody>
      </p:sp>
      <p:sp>
        <p:nvSpPr>
          <p:cNvPr id="3" name="Content Placeholder 2">
            <a:extLst>
              <a:ext uri="{FF2B5EF4-FFF2-40B4-BE49-F238E27FC236}">
                <a16:creationId xmlns:a16="http://schemas.microsoft.com/office/drawing/2014/main" id="{081CBD0D-2737-402E-9D68-DD637F38C5DB}"/>
              </a:ext>
            </a:extLst>
          </p:cNvPr>
          <p:cNvSpPr>
            <a:spLocks noGrp="1"/>
          </p:cNvSpPr>
          <p:nvPr>
            <p:ph idx="1"/>
          </p:nvPr>
        </p:nvSpPr>
        <p:spPr>
          <a:xfrm>
            <a:off x="1816924" y="1825625"/>
            <a:ext cx="9536876" cy="4351338"/>
          </a:xfrm>
        </p:spPr>
        <p:txBody>
          <a:bodyPr>
            <a:normAutofit fontScale="92500" lnSpcReduction="20000"/>
          </a:bodyPr>
          <a:lstStyle/>
          <a:p>
            <a:pPr marL="0" indent="0">
              <a:lnSpc>
                <a:spcPct val="150000"/>
              </a:lnSpc>
              <a:buNone/>
            </a:pPr>
            <a:r>
              <a:rPr lang="en-US" sz="1900" dirty="0">
                <a:latin typeface="Century Gothic" panose="020B0502020202020204" pitchFamily="34" charset="0"/>
              </a:rPr>
              <a:t>22. Contracts that exceed $100,000. </a:t>
            </a:r>
            <a:endParaRPr lang="en-PR" sz="1900" dirty="0">
              <a:latin typeface="Century Gothic" panose="020B0502020202020204" pitchFamily="34" charset="0"/>
            </a:endParaRPr>
          </a:p>
          <a:p>
            <a:pPr marL="0" indent="0">
              <a:lnSpc>
                <a:spcPct val="150000"/>
              </a:lnSpc>
              <a:buNone/>
            </a:pPr>
            <a:r>
              <a:rPr lang="en-US" sz="1900" dirty="0">
                <a:latin typeface="Century Gothic" panose="020B0502020202020204" pitchFamily="34" charset="0"/>
              </a:rPr>
              <a:t>Byrd Anti-Lobbying- no federal funds have been used with the intent to induce an employee or member of an agency or federal Congress to obtain a contract or federal funds in their favor.</a:t>
            </a:r>
            <a:endParaRPr lang="en-PR" sz="1900" dirty="0">
              <a:latin typeface="Century Gothic" panose="020B0502020202020204" pitchFamily="34" charset="0"/>
            </a:endParaRPr>
          </a:p>
          <a:p>
            <a:pPr marL="0" indent="0">
              <a:lnSpc>
                <a:spcPct val="150000"/>
              </a:lnSpc>
              <a:buNone/>
            </a:pPr>
            <a:r>
              <a:rPr lang="en-US" sz="1900" dirty="0">
                <a:latin typeface="Century Gothic" panose="020B0502020202020204" pitchFamily="34" charset="0"/>
              </a:rPr>
              <a:t> </a:t>
            </a:r>
            <a:endParaRPr lang="en-PR" sz="1900" dirty="0">
              <a:latin typeface="Century Gothic" panose="020B0502020202020204" pitchFamily="34" charset="0"/>
            </a:endParaRPr>
          </a:p>
          <a:p>
            <a:pPr marL="0" indent="0">
              <a:lnSpc>
                <a:spcPct val="150000"/>
              </a:lnSpc>
              <a:buNone/>
            </a:pPr>
            <a:r>
              <a:rPr lang="en-US" sz="1900" dirty="0">
                <a:latin typeface="Century Gothic" panose="020B0502020202020204" pitchFamily="34" charset="0"/>
              </a:rPr>
              <a:t>23. Contracts that exceed $150,000.</a:t>
            </a:r>
            <a:endParaRPr lang="en-PR" sz="1900" dirty="0">
              <a:latin typeface="Century Gothic" panose="020B0502020202020204" pitchFamily="34" charset="0"/>
            </a:endParaRPr>
          </a:p>
          <a:p>
            <a:pPr marL="0" indent="0">
              <a:lnSpc>
                <a:spcPct val="150000"/>
              </a:lnSpc>
              <a:buNone/>
            </a:pPr>
            <a:r>
              <a:rPr lang="en-US" sz="1900" dirty="0">
                <a:latin typeface="Century Gothic" panose="020B0502020202020204" pitchFamily="34" charset="0"/>
              </a:rPr>
              <a:t>Compliance with the Contract Work Hours and Safety Standards Act requires contractors to pay their employees by providing federal, "over-time" services. For every hour worked by an employee more than 40 hours, he must be paid compensation of 1.5 times his hourly wage.</a:t>
            </a:r>
            <a:endParaRPr lang="en-PR" sz="1900" dirty="0">
              <a:latin typeface="Century Gothic" panose="020B0502020202020204" pitchFamily="34" charset="0"/>
            </a:endParaRPr>
          </a:p>
          <a:p>
            <a:endParaRPr lang="en-PR" dirty="0"/>
          </a:p>
        </p:txBody>
      </p:sp>
      <p:pic>
        <p:nvPicPr>
          <p:cNvPr id="4" name="Picture 3">
            <a:extLst>
              <a:ext uri="{FF2B5EF4-FFF2-40B4-BE49-F238E27FC236}">
                <a16:creationId xmlns:a16="http://schemas.microsoft.com/office/drawing/2014/main" id="{6C4A117E-3FFE-49C8-9EC0-6BA99D492D1C}"/>
              </a:ext>
            </a:extLst>
          </p:cNvPr>
          <p:cNvPicPr>
            <a:picLocks noChangeAspect="1"/>
          </p:cNvPicPr>
          <p:nvPr/>
        </p:nvPicPr>
        <p:blipFill>
          <a:blip r:embed="rId3"/>
          <a:stretch>
            <a:fillRect/>
          </a:stretch>
        </p:blipFill>
        <p:spPr>
          <a:xfrm>
            <a:off x="0" y="1"/>
            <a:ext cx="1397250" cy="6859226"/>
          </a:xfrm>
          <a:prstGeom prst="rect">
            <a:avLst/>
          </a:prstGeom>
        </p:spPr>
      </p:pic>
    </p:spTree>
    <p:extLst>
      <p:ext uri="{BB962C8B-B14F-4D97-AF65-F5344CB8AC3E}">
        <p14:creationId xmlns:p14="http://schemas.microsoft.com/office/powerpoint/2010/main" val="357541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ECAB-FBA3-44DC-B44E-5D9927C0E725}"/>
              </a:ext>
            </a:extLst>
          </p:cNvPr>
          <p:cNvSpPr>
            <a:spLocks noGrp="1"/>
          </p:cNvSpPr>
          <p:nvPr>
            <p:ph type="title"/>
          </p:nvPr>
        </p:nvSpPr>
        <p:spPr>
          <a:xfrm>
            <a:off x="1741714" y="365125"/>
            <a:ext cx="9612085" cy="1325563"/>
          </a:xfrm>
        </p:spPr>
        <p:txBody>
          <a:bodyPr/>
          <a:lstStyle/>
          <a:p>
            <a:r>
              <a:rPr lang="en-US" dirty="0"/>
              <a:t>Goal </a:t>
            </a:r>
            <a:endParaRPr lang="en-PR" dirty="0"/>
          </a:p>
        </p:txBody>
      </p:sp>
      <p:sp>
        <p:nvSpPr>
          <p:cNvPr id="3" name="Content Placeholder 2">
            <a:extLst>
              <a:ext uri="{FF2B5EF4-FFF2-40B4-BE49-F238E27FC236}">
                <a16:creationId xmlns:a16="http://schemas.microsoft.com/office/drawing/2014/main" id="{3084114A-49B1-41C4-BDDE-76231B9AB1DD}"/>
              </a:ext>
            </a:extLst>
          </p:cNvPr>
          <p:cNvSpPr>
            <a:spLocks noGrp="1"/>
          </p:cNvSpPr>
          <p:nvPr>
            <p:ph sz="half" idx="1"/>
          </p:nvPr>
        </p:nvSpPr>
        <p:spPr>
          <a:xfrm>
            <a:off x="1741715" y="1837500"/>
            <a:ext cx="5181600" cy="4351338"/>
          </a:xfrm>
        </p:spPr>
        <p:txBody>
          <a:bodyPr/>
          <a:lstStyle/>
          <a:p>
            <a:pPr lvl="0" algn="ctr"/>
            <a:endParaRPr lang="en-US" dirty="0">
              <a:solidFill>
                <a:prstClr val="black"/>
              </a:solidFill>
            </a:endParaRPr>
          </a:p>
          <a:p>
            <a:pPr lvl="0" algn="ctr"/>
            <a:endParaRPr lang="en-US" dirty="0">
              <a:solidFill>
                <a:prstClr val="black"/>
              </a:solidFill>
            </a:endParaRPr>
          </a:p>
          <a:p>
            <a:pPr marL="0" lvl="0" indent="0">
              <a:buNone/>
            </a:pPr>
            <a:r>
              <a:rPr lang="en-US" dirty="0">
                <a:solidFill>
                  <a:prstClr val="black"/>
                </a:solidFill>
              </a:rPr>
              <a:t>Present important clauses that should be included in all contracts.</a:t>
            </a:r>
            <a:endParaRPr lang="en-PR" dirty="0">
              <a:solidFill>
                <a:prstClr val="black"/>
              </a:solidFill>
            </a:endParaRPr>
          </a:p>
          <a:p>
            <a:pPr marL="0" indent="0">
              <a:buNone/>
            </a:pPr>
            <a:endParaRPr lang="en-PR" dirty="0"/>
          </a:p>
        </p:txBody>
      </p:sp>
      <p:pic>
        <p:nvPicPr>
          <p:cNvPr id="5" name="Content Placeholder 4" descr="Checklist with solid fill">
            <a:extLst>
              <a:ext uri="{FF2B5EF4-FFF2-40B4-BE49-F238E27FC236}">
                <a16:creationId xmlns:a16="http://schemas.microsoft.com/office/drawing/2014/main" id="{7DA25C20-C77B-41F3-93CD-C1AEB278C35A}"/>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458890" y="2296591"/>
            <a:ext cx="2991395" cy="2991395"/>
          </a:xfrm>
          <a:prstGeom prst="rect">
            <a:avLst/>
          </a:prstGeom>
        </p:spPr>
      </p:pic>
      <p:pic>
        <p:nvPicPr>
          <p:cNvPr id="6" name="Picture 5">
            <a:extLst>
              <a:ext uri="{FF2B5EF4-FFF2-40B4-BE49-F238E27FC236}">
                <a16:creationId xmlns:a16="http://schemas.microsoft.com/office/drawing/2014/main" id="{70C4706E-510D-4386-9537-213AD1BECE56}"/>
              </a:ext>
            </a:extLst>
          </p:cNvPr>
          <p:cNvPicPr>
            <a:picLocks noChangeAspect="1"/>
          </p:cNvPicPr>
          <p:nvPr/>
        </p:nvPicPr>
        <p:blipFill>
          <a:blip r:embed="rId5"/>
          <a:stretch>
            <a:fillRect/>
          </a:stretch>
        </p:blipFill>
        <p:spPr>
          <a:xfrm>
            <a:off x="0" y="1"/>
            <a:ext cx="1397250" cy="6859226"/>
          </a:xfrm>
          <a:prstGeom prst="rect">
            <a:avLst/>
          </a:prstGeom>
        </p:spPr>
      </p:pic>
    </p:spTree>
    <p:extLst>
      <p:ext uri="{BB962C8B-B14F-4D97-AF65-F5344CB8AC3E}">
        <p14:creationId xmlns:p14="http://schemas.microsoft.com/office/powerpoint/2010/main" val="3972269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5F38-EEF3-4C10-A9E5-D6C8CA6E550E}"/>
              </a:ext>
            </a:extLst>
          </p:cNvPr>
          <p:cNvSpPr>
            <a:spLocks noGrp="1"/>
          </p:cNvSpPr>
          <p:nvPr>
            <p:ph type="title"/>
          </p:nvPr>
        </p:nvSpPr>
        <p:spPr>
          <a:xfrm>
            <a:off x="1615044" y="365125"/>
            <a:ext cx="9738756" cy="1325563"/>
          </a:xfrm>
        </p:spPr>
        <p:txBody>
          <a:bodyPr/>
          <a:lstStyle/>
          <a:p>
            <a:r>
              <a:rPr lang="en-US" b="1" dirty="0">
                <a:latin typeface="Century Gothic" panose="020B0502020202020204" pitchFamily="34" charset="0"/>
              </a:rPr>
              <a:t>Important Note</a:t>
            </a:r>
            <a:br>
              <a:rPr lang="en-PR" dirty="0"/>
            </a:br>
            <a:endParaRPr lang="en-PR" dirty="0"/>
          </a:p>
        </p:txBody>
      </p:sp>
      <p:sp>
        <p:nvSpPr>
          <p:cNvPr id="3" name="Content Placeholder 2">
            <a:extLst>
              <a:ext uri="{FF2B5EF4-FFF2-40B4-BE49-F238E27FC236}">
                <a16:creationId xmlns:a16="http://schemas.microsoft.com/office/drawing/2014/main" id="{7C90CF98-877D-4645-B3D3-BED724681AAB}"/>
              </a:ext>
            </a:extLst>
          </p:cNvPr>
          <p:cNvSpPr>
            <a:spLocks noGrp="1"/>
          </p:cNvSpPr>
          <p:nvPr>
            <p:ph sz="half" idx="1"/>
          </p:nvPr>
        </p:nvSpPr>
        <p:spPr>
          <a:xfrm>
            <a:off x="1491342" y="1834850"/>
            <a:ext cx="5181600" cy="4351338"/>
          </a:xfrm>
        </p:spPr>
        <p:txBody>
          <a:bodyPr>
            <a:normAutofit/>
          </a:bodyPr>
          <a:lstStyle/>
          <a:p>
            <a:pPr>
              <a:lnSpc>
                <a:spcPct val="150000"/>
              </a:lnSpc>
            </a:pPr>
            <a:r>
              <a:rPr lang="en-US" sz="1800" dirty="0">
                <a:latin typeface="Century Gothic" panose="020B0502020202020204" pitchFamily="34" charset="0"/>
              </a:rPr>
              <a:t>All Subrecipients must send PRDOH a copy of the signed contract within three days of its signature. This action can be made by email to the PRDOH Legal Division.</a:t>
            </a:r>
          </a:p>
          <a:p>
            <a:pPr marL="0" indent="0">
              <a:lnSpc>
                <a:spcPct val="150000"/>
              </a:lnSpc>
              <a:buNone/>
            </a:pPr>
            <a:endParaRPr lang="en-PR" sz="1800" dirty="0">
              <a:latin typeface="Century Gothic" panose="020B0502020202020204" pitchFamily="34" charset="0"/>
            </a:endParaRPr>
          </a:p>
          <a:p>
            <a:pPr>
              <a:lnSpc>
                <a:spcPct val="150000"/>
              </a:lnSpc>
            </a:pPr>
            <a:r>
              <a:rPr lang="en-US" sz="1800" dirty="0">
                <a:latin typeface="Century Gothic" panose="020B0502020202020204" pitchFamily="34" charset="0"/>
              </a:rPr>
              <a:t>If the Subrecipient is a government entity, it must also register its contract with the Comptroller Office of P.R. within 15 days after its signature.</a:t>
            </a:r>
            <a:endParaRPr lang="en-PR" sz="1800" dirty="0">
              <a:latin typeface="Century Gothic" panose="020B0502020202020204" pitchFamily="34" charset="0"/>
            </a:endParaRPr>
          </a:p>
          <a:p>
            <a:pPr marL="0" indent="0">
              <a:buNone/>
            </a:pPr>
            <a:endParaRPr lang="en-PR" dirty="0"/>
          </a:p>
        </p:txBody>
      </p:sp>
      <p:pic>
        <p:nvPicPr>
          <p:cNvPr id="5" name="Content Placeholder 6" descr="Comment Important with solid fill">
            <a:extLst>
              <a:ext uri="{FF2B5EF4-FFF2-40B4-BE49-F238E27FC236}">
                <a16:creationId xmlns:a16="http://schemas.microsoft.com/office/drawing/2014/main" id="{3990F6A4-9C66-472F-8D29-FFEF0F7C2A4B}"/>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7890162" y="2819523"/>
            <a:ext cx="2381993" cy="2381993"/>
          </a:xfrm>
        </p:spPr>
      </p:pic>
      <p:pic>
        <p:nvPicPr>
          <p:cNvPr id="6" name="Picture 5">
            <a:extLst>
              <a:ext uri="{FF2B5EF4-FFF2-40B4-BE49-F238E27FC236}">
                <a16:creationId xmlns:a16="http://schemas.microsoft.com/office/drawing/2014/main" id="{EFD6B3A1-87DF-4C8E-9375-5238700F8F1C}"/>
              </a:ext>
            </a:extLst>
          </p:cNvPr>
          <p:cNvPicPr>
            <a:picLocks noChangeAspect="1"/>
          </p:cNvPicPr>
          <p:nvPr/>
        </p:nvPicPr>
        <p:blipFill>
          <a:blip r:embed="rId5"/>
          <a:stretch>
            <a:fillRect/>
          </a:stretch>
        </p:blipFill>
        <p:spPr>
          <a:xfrm>
            <a:off x="0" y="1"/>
            <a:ext cx="1397250" cy="6859226"/>
          </a:xfrm>
          <a:prstGeom prst="rect">
            <a:avLst/>
          </a:prstGeom>
        </p:spPr>
      </p:pic>
    </p:spTree>
    <p:extLst>
      <p:ext uri="{BB962C8B-B14F-4D97-AF65-F5344CB8AC3E}">
        <p14:creationId xmlns:p14="http://schemas.microsoft.com/office/powerpoint/2010/main" val="802444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A5E6-E057-422A-AEBC-090D55341E77}"/>
              </a:ext>
            </a:extLst>
          </p:cNvPr>
          <p:cNvSpPr>
            <a:spLocks noGrp="1"/>
          </p:cNvSpPr>
          <p:nvPr>
            <p:ph type="title"/>
          </p:nvPr>
        </p:nvSpPr>
        <p:spPr>
          <a:xfrm>
            <a:off x="3503220" y="2680814"/>
            <a:ext cx="7850579" cy="1325563"/>
          </a:xfrm>
        </p:spPr>
        <p:txBody>
          <a:bodyPr>
            <a:normAutofit/>
          </a:bodyPr>
          <a:lstStyle/>
          <a:p>
            <a:r>
              <a:rPr lang="en-US" sz="4800" b="1" dirty="0">
                <a:latin typeface="Century Gothic" panose="020B0502020202020204" pitchFamily="34" charset="0"/>
              </a:rPr>
              <a:t>Thank You</a:t>
            </a:r>
            <a:endParaRPr lang="en-PR" sz="4800" b="1" dirty="0">
              <a:latin typeface="Century Gothic" panose="020B0502020202020204" pitchFamily="34" charset="0"/>
            </a:endParaRPr>
          </a:p>
        </p:txBody>
      </p:sp>
      <p:pic>
        <p:nvPicPr>
          <p:cNvPr id="3" name="Picture 2">
            <a:extLst>
              <a:ext uri="{FF2B5EF4-FFF2-40B4-BE49-F238E27FC236}">
                <a16:creationId xmlns:a16="http://schemas.microsoft.com/office/drawing/2014/main" id="{6FB30248-63D2-4416-B246-B200DC3F100D}"/>
              </a:ext>
            </a:extLst>
          </p:cNvPr>
          <p:cNvPicPr>
            <a:picLocks noChangeAspect="1"/>
          </p:cNvPicPr>
          <p:nvPr/>
        </p:nvPicPr>
        <p:blipFill>
          <a:blip r:embed="rId3"/>
          <a:stretch>
            <a:fillRect/>
          </a:stretch>
        </p:blipFill>
        <p:spPr>
          <a:xfrm>
            <a:off x="0" y="1"/>
            <a:ext cx="1397250" cy="6859226"/>
          </a:xfrm>
          <a:prstGeom prst="rect">
            <a:avLst/>
          </a:prstGeom>
        </p:spPr>
      </p:pic>
    </p:spTree>
    <p:extLst>
      <p:ext uri="{BB962C8B-B14F-4D97-AF65-F5344CB8AC3E}">
        <p14:creationId xmlns:p14="http://schemas.microsoft.com/office/powerpoint/2010/main" val="179119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1CE6-FAC4-4125-BF93-B3E1ED357160}"/>
              </a:ext>
            </a:extLst>
          </p:cNvPr>
          <p:cNvSpPr>
            <a:spLocks noGrp="1"/>
          </p:cNvSpPr>
          <p:nvPr>
            <p:ph type="title"/>
          </p:nvPr>
        </p:nvSpPr>
        <p:spPr>
          <a:xfrm>
            <a:off x="1496290" y="154379"/>
            <a:ext cx="9857509" cy="1273865"/>
          </a:xfrm>
        </p:spPr>
        <p:txBody>
          <a:bodyPr>
            <a:normAutofit fontScale="90000"/>
          </a:bodyPr>
          <a:lstStyle/>
          <a:p>
            <a:pPr algn="ctr"/>
            <a:r>
              <a:rPr lang="en-US" b="1" dirty="0">
                <a:latin typeface="Century Gothic" panose="020B0502020202020204" pitchFamily="34" charset="0"/>
              </a:rPr>
              <a:t>Subrecipients Contracts and Agreements Manual</a:t>
            </a:r>
            <a:endParaRPr lang="en-PR"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8FBDAAC1-405E-4372-9487-F1C8F1B3CD42}"/>
              </a:ext>
            </a:extLst>
          </p:cNvPr>
          <p:cNvSpPr>
            <a:spLocks noGrp="1"/>
          </p:cNvSpPr>
          <p:nvPr>
            <p:ph idx="1"/>
          </p:nvPr>
        </p:nvSpPr>
        <p:spPr>
          <a:xfrm>
            <a:off x="1888176" y="1959429"/>
            <a:ext cx="9465623" cy="3470327"/>
          </a:xfrm>
        </p:spPr>
        <p:txBody>
          <a:bodyPr>
            <a:normAutofit/>
          </a:bodyPr>
          <a:lstStyle/>
          <a:p>
            <a:pPr marL="0" indent="0">
              <a:buNone/>
            </a:pPr>
            <a:r>
              <a:rPr lang="en-US" dirty="0">
                <a:latin typeface="Century Gothic" panose="020B0502020202020204" pitchFamily="34" charset="0"/>
              </a:rPr>
              <a:t>It is the established policy for:</a:t>
            </a:r>
          </a:p>
          <a:p>
            <a:pPr lvl="4">
              <a:lnSpc>
                <a:spcPct val="200000"/>
              </a:lnSpc>
              <a:buFont typeface="Courier New" panose="02070309020205020404" pitchFamily="49" charset="0"/>
              <a:buChar char="o"/>
            </a:pPr>
            <a:r>
              <a:rPr lang="en-US" sz="2800" dirty="0">
                <a:latin typeface="Century Gothic" panose="020B0502020202020204" pitchFamily="34" charset="0"/>
              </a:rPr>
              <a:t>Provide guidance</a:t>
            </a:r>
          </a:p>
          <a:p>
            <a:pPr lvl="4">
              <a:lnSpc>
                <a:spcPct val="200000"/>
              </a:lnSpc>
              <a:buFont typeface="Courier New" panose="02070309020205020404" pitchFamily="49" charset="0"/>
              <a:buChar char="o"/>
            </a:pPr>
            <a:r>
              <a:rPr lang="en-US" sz="2800" dirty="0">
                <a:latin typeface="Century Gothic" panose="020B0502020202020204" pitchFamily="34" charset="0"/>
              </a:rPr>
              <a:t>Establishes the best standards</a:t>
            </a:r>
          </a:p>
          <a:p>
            <a:pPr lvl="4">
              <a:lnSpc>
                <a:spcPct val="200000"/>
              </a:lnSpc>
              <a:buFont typeface="Courier New" panose="02070309020205020404" pitchFamily="49" charset="0"/>
              <a:buChar char="o"/>
            </a:pPr>
            <a:r>
              <a:rPr lang="en-US" sz="2800" dirty="0">
                <a:latin typeface="Century Gothic" panose="020B0502020202020204" pitchFamily="34" charset="0"/>
              </a:rPr>
              <a:t>Serve as a resource</a:t>
            </a:r>
            <a:endParaRPr lang="en-PR" sz="2800" dirty="0">
              <a:latin typeface="Century Gothic" panose="020B0502020202020204" pitchFamily="34" charset="0"/>
            </a:endParaRPr>
          </a:p>
        </p:txBody>
      </p:sp>
      <p:pic>
        <p:nvPicPr>
          <p:cNvPr id="5" name="Picture 4">
            <a:extLst>
              <a:ext uri="{FF2B5EF4-FFF2-40B4-BE49-F238E27FC236}">
                <a16:creationId xmlns:a16="http://schemas.microsoft.com/office/drawing/2014/main" id="{91F411E8-6D43-4CEA-86BC-475C9F073B28}"/>
              </a:ext>
            </a:extLst>
          </p:cNvPr>
          <p:cNvPicPr>
            <a:picLocks noChangeAspect="1"/>
          </p:cNvPicPr>
          <p:nvPr/>
        </p:nvPicPr>
        <p:blipFill>
          <a:blip r:embed="rId3"/>
          <a:stretch>
            <a:fillRect/>
          </a:stretch>
        </p:blipFill>
        <p:spPr>
          <a:xfrm>
            <a:off x="0" y="1"/>
            <a:ext cx="1397250" cy="6859226"/>
          </a:xfrm>
          <a:prstGeom prst="rect">
            <a:avLst/>
          </a:prstGeom>
        </p:spPr>
      </p:pic>
      <p:pic>
        <p:nvPicPr>
          <p:cNvPr id="7" name="Picture 6" descr="Three neatly stacked books">
            <a:extLst>
              <a:ext uri="{FF2B5EF4-FFF2-40B4-BE49-F238E27FC236}">
                <a16:creationId xmlns:a16="http://schemas.microsoft.com/office/drawing/2014/main" id="{180C94AA-5056-49FC-B1F4-5A61CE3C5144}"/>
              </a:ext>
            </a:extLst>
          </p:cNvPr>
          <p:cNvPicPr>
            <a:picLocks noChangeAspect="1"/>
          </p:cNvPicPr>
          <p:nvPr/>
        </p:nvPicPr>
        <p:blipFill>
          <a:blip r:embed="rId4">
            <a:alphaModFix amt="47000"/>
          </a:blip>
          <a:stretch>
            <a:fillRect/>
          </a:stretch>
        </p:blipFill>
        <p:spPr>
          <a:xfrm>
            <a:off x="1397250" y="0"/>
            <a:ext cx="10794750" cy="6858000"/>
          </a:xfrm>
          <a:prstGeom prst="rect">
            <a:avLst/>
          </a:prstGeom>
        </p:spPr>
      </p:pic>
      <p:sp>
        <p:nvSpPr>
          <p:cNvPr id="8" name="Rectangle 7">
            <a:extLst>
              <a:ext uri="{FF2B5EF4-FFF2-40B4-BE49-F238E27FC236}">
                <a16:creationId xmlns:a16="http://schemas.microsoft.com/office/drawing/2014/main" id="{31F0FCB5-5E55-43C6-BE72-EC7D4E429879}"/>
              </a:ext>
            </a:extLst>
          </p:cNvPr>
          <p:cNvSpPr/>
          <p:nvPr/>
        </p:nvSpPr>
        <p:spPr>
          <a:xfrm>
            <a:off x="0" y="5430983"/>
            <a:ext cx="12192000" cy="142701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sz="3200" b="1" dirty="0"/>
              <a:t>www.cdbg-dr.pr.gov/en/resorces/policies/general-policies/</a:t>
            </a:r>
          </a:p>
        </p:txBody>
      </p:sp>
    </p:spTree>
    <p:extLst>
      <p:ext uri="{BB962C8B-B14F-4D97-AF65-F5344CB8AC3E}">
        <p14:creationId xmlns:p14="http://schemas.microsoft.com/office/powerpoint/2010/main" val="22554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F668-7EF1-479F-B956-6152236A47B7}"/>
              </a:ext>
            </a:extLst>
          </p:cNvPr>
          <p:cNvSpPr>
            <a:spLocks noGrp="1"/>
          </p:cNvSpPr>
          <p:nvPr>
            <p:ph type="title"/>
          </p:nvPr>
        </p:nvSpPr>
        <p:spPr>
          <a:xfrm>
            <a:off x="1673884" y="365125"/>
            <a:ext cx="9679915" cy="1325563"/>
          </a:xfrm>
        </p:spPr>
        <p:txBody>
          <a:bodyPr/>
          <a:lstStyle/>
          <a:p>
            <a:r>
              <a:rPr lang="en-US" b="1" dirty="0"/>
              <a:t>Definitions</a:t>
            </a:r>
            <a:endParaRPr lang="en-PR" b="1" dirty="0"/>
          </a:p>
        </p:txBody>
      </p:sp>
      <p:sp>
        <p:nvSpPr>
          <p:cNvPr id="3" name="Content Placeholder 2">
            <a:extLst>
              <a:ext uri="{FF2B5EF4-FFF2-40B4-BE49-F238E27FC236}">
                <a16:creationId xmlns:a16="http://schemas.microsoft.com/office/drawing/2014/main" id="{71834402-9B8A-461A-9877-E2B39A4C69FD}"/>
              </a:ext>
            </a:extLst>
          </p:cNvPr>
          <p:cNvSpPr>
            <a:spLocks noGrp="1"/>
          </p:cNvSpPr>
          <p:nvPr>
            <p:ph sz="half" idx="1"/>
          </p:nvPr>
        </p:nvSpPr>
        <p:spPr>
          <a:xfrm>
            <a:off x="1673885" y="1825625"/>
            <a:ext cx="4701639" cy="4351338"/>
          </a:xfrm>
        </p:spPr>
        <p:txBody>
          <a:bodyPr/>
          <a:lstStyle/>
          <a:p>
            <a:endParaRPr lang="en-US" dirty="0"/>
          </a:p>
          <a:p>
            <a:r>
              <a:rPr lang="en-US" dirty="0">
                <a:latin typeface="Century Gothic" panose="020B0502020202020204" pitchFamily="34" charset="0"/>
              </a:rPr>
              <a:t>Contract:</a:t>
            </a:r>
          </a:p>
          <a:p>
            <a:pPr lvl="2">
              <a:lnSpc>
                <a:spcPct val="150000"/>
              </a:lnSpc>
              <a:buFont typeface="Courier New" panose="02070309020205020404" pitchFamily="49" charset="0"/>
              <a:buChar char="o"/>
            </a:pPr>
            <a:r>
              <a:rPr lang="en-US" dirty="0">
                <a:latin typeface="Century Gothic" panose="020B0502020202020204" pitchFamily="34" charset="0"/>
              </a:rPr>
              <a:t>Written Agreement for goods and services.</a:t>
            </a:r>
          </a:p>
          <a:p>
            <a:pPr lvl="2">
              <a:lnSpc>
                <a:spcPct val="150000"/>
              </a:lnSpc>
              <a:buFont typeface="Courier New" panose="02070309020205020404" pitchFamily="49" charset="0"/>
              <a:buChar char="o"/>
            </a:pPr>
            <a:r>
              <a:rPr lang="en-US" dirty="0">
                <a:latin typeface="Century Gothic" panose="020B0502020202020204" pitchFamily="34" charset="0"/>
              </a:rPr>
              <a:t>Creates a mutually binding legal relationship.	</a:t>
            </a:r>
            <a:endParaRPr lang="en-PR"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D7F5540C-4202-45CC-B1CD-6C852451E9F6}"/>
              </a:ext>
            </a:extLst>
          </p:cNvPr>
          <p:cNvSpPr>
            <a:spLocks noGrp="1"/>
          </p:cNvSpPr>
          <p:nvPr>
            <p:ph sz="half" idx="2"/>
          </p:nvPr>
        </p:nvSpPr>
        <p:spPr>
          <a:xfrm>
            <a:off x="6768935" y="1825625"/>
            <a:ext cx="4584864" cy="4351338"/>
          </a:xfrm>
        </p:spPr>
        <p:txBody>
          <a:bodyPr/>
          <a:lstStyle/>
          <a:p>
            <a:endParaRPr lang="en-US" dirty="0"/>
          </a:p>
          <a:p>
            <a:r>
              <a:rPr lang="en-US" dirty="0">
                <a:latin typeface="Century Gothic" panose="020B0502020202020204" pitchFamily="34" charset="0"/>
              </a:rPr>
              <a:t>Contractor:</a:t>
            </a:r>
          </a:p>
          <a:p>
            <a:endParaRPr lang="en-US" sz="2000" dirty="0">
              <a:latin typeface="Century Gothic" panose="020B0502020202020204" pitchFamily="34" charset="0"/>
            </a:endParaRPr>
          </a:p>
          <a:p>
            <a:pPr lvl="1">
              <a:lnSpc>
                <a:spcPct val="150000"/>
              </a:lnSpc>
              <a:buFont typeface="Courier New" panose="02070309020205020404" pitchFamily="49" charset="0"/>
              <a:buChar char="o"/>
            </a:pPr>
            <a:r>
              <a:rPr lang="en-US" sz="2000" dirty="0">
                <a:latin typeface="Century Gothic" panose="020B0502020202020204" pitchFamily="34" charset="0"/>
              </a:rPr>
              <a:t>Provider or supplier to whom a contract is granted or signed.</a:t>
            </a:r>
          </a:p>
          <a:p>
            <a:pPr lvl="1">
              <a:lnSpc>
                <a:spcPct val="150000"/>
              </a:lnSpc>
              <a:buFont typeface="Courier New" panose="02070309020205020404" pitchFamily="49" charset="0"/>
              <a:buChar char="o"/>
            </a:pPr>
            <a:endParaRPr lang="en-US" sz="2000" dirty="0">
              <a:latin typeface="Century Gothic" panose="020B0502020202020204" pitchFamily="34" charset="0"/>
            </a:endParaRPr>
          </a:p>
          <a:p>
            <a:pPr lvl="1">
              <a:lnSpc>
                <a:spcPct val="150000"/>
              </a:lnSpc>
              <a:buFont typeface="Courier New" panose="02070309020205020404" pitchFamily="49" charset="0"/>
              <a:buChar char="o"/>
            </a:pPr>
            <a:endParaRPr lang="en-PR" sz="2000" dirty="0">
              <a:latin typeface="Century Gothic" panose="020B0502020202020204" pitchFamily="34" charset="0"/>
            </a:endParaRPr>
          </a:p>
        </p:txBody>
      </p:sp>
      <p:pic>
        <p:nvPicPr>
          <p:cNvPr id="5" name="Graphic 4" descr="Handshake with solid fill">
            <a:extLst>
              <a:ext uri="{FF2B5EF4-FFF2-40B4-BE49-F238E27FC236}">
                <a16:creationId xmlns:a16="http://schemas.microsoft.com/office/drawing/2014/main" id="{6CC9FAAA-913F-4F54-90B8-50629D79E5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6809" y="4543759"/>
            <a:ext cx="1949116" cy="1949116"/>
          </a:xfrm>
          <a:prstGeom prst="rect">
            <a:avLst/>
          </a:prstGeom>
        </p:spPr>
      </p:pic>
      <p:pic>
        <p:nvPicPr>
          <p:cNvPr id="6" name="Picture 5">
            <a:extLst>
              <a:ext uri="{FF2B5EF4-FFF2-40B4-BE49-F238E27FC236}">
                <a16:creationId xmlns:a16="http://schemas.microsoft.com/office/drawing/2014/main" id="{7CE80A72-4D06-47BC-A415-275762646E02}"/>
              </a:ext>
            </a:extLst>
          </p:cNvPr>
          <p:cNvPicPr>
            <a:picLocks noChangeAspect="1"/>
          </p:cNvPicPr>
          <p:nvPr/>
        </p:nvPicPr>
        <p:blipFill>
          <a:blip r:embed="rId5"/>
          <a:stretch>
            <a:fillRect/>
          </a:stretch>
        </p:blipFill>
        <p:spPr>
          <a:xfrm>
            <a:off x="0" y="1"/>
            <a:ext cx="1397250" cy="6859226"/>
          </a:xfrm>
          <a:prstGeom prst="rect">
            <a:avLst/>
          </a:prstGeom>
        </p:spPr>
      </p:pic>
    </p:spTree>
    <p:extLst>
      <p:ext uri="{BB962C8B-B14F-4D97-AF65-F5344CB8AC3E}">
        <p14:creationId xmlns:p14="http://schemas.microsoft.com/office/powerpoint/2010/main" val="320990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57C67-2537-4EC3-93A9-E903BF13F8A1}"/>
              </a:ext>
            </a:extLst>
          </p:cNvPr>
          <p:cNvSpPr>
            <a:spLocks noGrp="1"/>
          </p:cNvSpPr>
          <p:nvPr>
            <p:ph type="title"/>
          </p:nvPr>
        </p:nvSpPr>
        <p:spPr>
          <a:xfrm>
            <a:off x="992579" y="2633312"/>
            <a:ext cx="10515600" cy="1325563"/>
          </a:xfrm>
        </p:spPr>
        <p:txBody>
          <a:bodyPr>
            <a:normAutofit/>
          </a:bodyPr>
          <a:lstStyle/>
          <a:p>
            <a:pPr algn="ctr"/>
            <a:r>
              <a:rPr lang="en-US" sz="4800" b="1" dirty="0">
                <a:solidFill>
                  <a:srgbClr val="00928F"/>
                </a:solidFill>
                <a:latin typeface="Century Gothic" panose="020B0502020202020204" pitchFamily="34" charset="0"/>
              </a:rPr>
              <a:t>State Requirements</a:t>
            </a:r>
            <a:endParaRPr lang="en-PR" sz="4800" b="1" dirty="0">
              <a:solidFill>
                <a:srgbClr val="00928F"/>
              </a:solidFill>
              <a:latin typeface="Century Gothic" panose="020B0502020202020204" pitchFamily="34" charset="0"/>
            </a:endParaRPr>
          </a:p>
        </p:txBody>
      </p:sp>
      <p:pic>
        <p:nvPicPr>
          <p:cNvPr id="3" name="Picture 2">
            <a:extLst>
              <a:ext uri="{FF2B5EF4-FFF2-40B4-BE49-F238E27FC236}">
                <a16:creationId xmlns:a16="http://schemas.microsoft.com/office/drawing/2014/main" id="{FA3030D3-D371-4C1C-9D1E-CB98E0277190}"/>
              </a:ext>
            </a:extLst>
          </p:cNvPr>
          <p:cNvPicPr>
            <a:picLocks noChangeAspect="1"/>
          </p:cNvPicPr>
          <p:nvPr/>
        </p:nvPicPr>
        <p:blipFill>
          <a:blip r:embed="rId3"/>
          <a:stretch>
            <a:fillRect/>
          </a:stretch>
        </p:blipFill>
        <p:spPr>
          <a:xfrm>
            <a:off x="0" y="1"/>
            <a:ext cx="1397250" cy="6859226"/>
          </a:xfrm>
          <a:prstGeom prst="rect">
            <a:avLst/>
          </a:prstGeom>
        </p:spPr>
      </p:pic>
    </p:spTree>
    <p:extLst>
      <p:ext uri="{BB962C8B-B14F-4D97-AF65-F5344CB8AC3E}">
        <p14:creationId xmlns:p14="http://schemas.microsoft.com/office/powerpoint/2010/main" val="228041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6C7B-E0D7-4B23-944D-BAAB545DEBFB}"/>
              </a:ext>
            </a:extLst>
          </p:cNvPr>
          <p:cNvSpPr>
            <a:spLocks noGrp="1"/>
          </p:cNvSpPr>
          <p:nvPr>
            <p:ph type="title"/>
          </p:nvPr>
        </p:nvSpPr>
        <p:spPr>
          <a:xfrm>
            <a:off x="1781298" y="365125"/>
            <a:ext cx="9572502" cy="1325563"/>
          </a:xfrm>
        </p:spPr>
        <p:txBody>
          <a:bodyPr/>
          <a:lstStyle/>
          <a:p>
            <a:r>
              <a:rPr lang="en-US" b="1" dirty="0"/>
              <a:t>State Requirements in a contract</a:t>
            </a:r>
            <a:endParaRPr lang="en-PR" b="1" dirty="0"/>
          </a:p>
        </p:txBody>
      </p:sp>
      <p:sp>
        <p:nvSpPr>
          <p:cNvPr id="3" name="Content Placeholder 2">
            <a:extLst>
              <a:ext uri="{FF2B5EF4-FFF2-40B4-BE49-F238E27FC236}">
                <a16:creationId xmlns:a16="http://schemas.microsoft.com/office/drawing/2014/main" id="{9E60ACC2-0FCD-4538-A1ED-61E9C7123ACC}"/>
              </a:ext>
            </a:extLst>
          </p:cNvPr>
          <p:cNvSpPr>
            <a:spLocks noGrp="1"/>
          </p:cNvSpPr>
          <p:nvPr>
            <p:ph idx="1"/>
          </p:nvPr>
        </p:nvSpPr>
        <p:spPr>
          <a:xfrm>
            <a:off x="1781298" y="1825625"/>
            <a:ext cx="9572501" cy="4351338"/>
          </a:xfrm>
        </p:spPr>
        <p:txBody>
          <a:bodyPr>
            <a:normAutofit/>
          </a:bodyPr>
          <a:lstStyle/>
          <a:p>
            <a:pPr marL="342900" indent="-342900">
              <a:lnSpc>
                <a:spcPct val="150000"/>
              </a:lnSpc>
              <a:buFont typeface="+mj-lt"/>
              <a:buAutoNum type="arabicPeriod"/>
            </a:pPr>
            <a:r>
              <a:rPr lang="en-US" sz="1800" dirty="0">
                <a:latin typeface="Century Gothic" panose="020B0502020202020204" pitchFamily="34" charset="0"/>
              </a:rPr>
              <a:t>Contracts can only be prospective for goods and/or services that have not been provided.</a:t>
            </a:r>
          </a:p>
          <a:p>
            <a:pPr marL="342900" indent="-342900">
              <a:lnSpc>
                <a:spcPct val="150000"/>
              </a:lnSpc>
              <a:buFont typeface="+mj-lt"/>
              <a:buAutoNum type="arabicPeriod"/>
            </a:pPr>
            <a:r>
              <a:rPr lang="en-US" sz="1800" dirty="0">
                <a:latin typeface="Century Gothic" panose="020B0502020202020204" pitchFamily="34" charset="0"/>
              </a:rPr>
              <a:t>The personal circumstances of the contactor must be included:</a:t>
            </a:r>
          </a:p>
          <a:p>
            <a:pPr marL="800100" lvl="1" indent="-342900">
              <a:lnSpc>
                <a:spcPct val="150000"/>
              </a:lnSpc>
              <a:buFont typeface="+mj-lt"/>
              <a:buAutoNum type="alphaLcParenR"/>
            </a:pPr>
            <a:r>
              <a:rPr lang="en-US" sz="1800" dirty="0">
                <a:latin typeface="Century Gothic" panose="020B0502020202020204" pitchFamily="34" charset="0"/>
              </a:rPr>
              <a:t>	a. Full name.</a:t>
            </a:r>
          </a:p>
          <a:p>
            <a:pPr marL="800100" lvl="1" indent="-342900">
              <a:lnSpc>
                <a:spcPct val="150000"/>
              </a:lnSpc>
              <a:buFont typeface="+mj-lt"/>
              <a:buAutoNum type="alphaLcParenR"/>
            </a:pPr>
            <a:r>
              <a:rPr lang="en-US" sz="1800" dirty="0">
                <a:latin typeface="Century Gothic" panose="020B0502020202020204" pitchFamily="34" charset="0"/>
              </a:rPr>
              <a:t>b. Employer social security and/or employer identification number (EIN).</a:t>
            </a:r>
          </a:p>
          <a:p>
            <a:pPr marL="800100" lvl="1" indent="-342900">
              <a:lnSpc>
                <a:spcPct val="150000"/>
              </a:lnSpc>
              <a:buFont typeface="+mj-lt"/>
              <a:buAutoNum type="alphaLcParenR"/>
            </a:pPr>
            <a:r>
              <a:rPr lang="en-US" sz="1800" dirty="0">
                <a:latin typeface="Century Gothic" panose="020B0502020202020204" pitchFamily="34" charset="0"/>
              </a:rPr>
              <a:t>c. If it is a natural person: marital status, address and profession.</a:t>
            </a:r>
          </a:p>
          <a:p>
            <a:pPr marL="800100" lvl="1" indent="-342900">
              <a:lnSpc>
                <a:spcPct val="150000"/>
              </a:lnSpc>
              <a:buFont typeface="+mj-lt"/>
              <a:buAutoNum type="alphaLcParenR"/>
            </a:pPr>
            <a:r>
              <a:rPr lang="en-US" sz="1800" dirty="0">
                <a:latin typeface="Century Gothic" panose="020B0502020202020204" pitchFamily="34" charset="0"/>
              </a:rPr>
              <a:t>d. If it is a legal person: Certificate of Incorporation from the Department of State.</a:t>
            </a:r>
          </a:p>
          <a:p>
            <a:pPr marL="342900" indent="-342900">
              <a:lnSpc>
                <a:spcPct val="150000"/>
              </a:lnSpc>
              <a:buFont typeface="+mj-lt"/>
              <a:buAutoNum type="arabicPeriod"/>
            </a:pPr>
            <a:r>
              <a:rPr lang="en-US" sz="1800" dirty="0">
                <a:latin typeface="Century Gothic" panose="020B0502020202020204" pitchFamily="34" charset="0"/>
              </a:rPr>
              <a:t> Legal disposition that authorizes PRDOH to execute contracts.</a:t>
            </a:r>
          </a:p>
        </p:txBody>
      </p:sp>
      <p:pic>
        <p:nvPicPr>
          <p:cNvPr id="4" name="Picture 3">
            <a:extLst>
              <a:ext uri="{FF2B5EF4-FFF2-40B4-BE49-F238E27FC236}">
                <a16:creationId xmlns:a16="http://schemas.microsoft.com/office/drawing/2014/main" id="{F1949D68-6E69-405B-B692-4F30EE8E03EA}"/>
              </a:ext>
            </a:extLst>
          </p:cNvPr>
          <p:cNvPicPr>
            <a:picLocks noChangeAspect="1"/>
          </p:cNvPicPr>
          <p:nvPr/>
        </p:nvPicPr>
        <p:blipFill>
          <a:blip r:embed="rId3"/>
          <a:stretch>
            <a:fillRect/>
          </a:stretch>
        </p:blipFill>
        <p:spPr>
          <a:xfrm>
            <a:off x="0" y="1"/>
            <a:ext cx="1397250" cy="6859226"/>
          </a:xfrm>
          <a:prstGeom prst="rect">
            <a:avLst/>
          </a:prstGeom>
        </p:spPr>
      </p:pic>
    </p:spTree>
    <p:extLst>
      <p:ext uri="{BB962C8B-B14F-4D97-AF65-F5344CB8AC3E}">
        <p14:creationId xmlns:p14="http://schemas.microsoft.com/office/powerpoint/2010/main" val="172193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74E71-558F-BD42-9FB6-C4CDB47BD00D}"/>
              </a:ext>
            </a:extLst>
          </p:cNvPr>
          <p:cNvPicPr>
            <a:picLocks noChangeAspect="1"/>
          </p:cNvPicPr>
          <p:nvPr/>
        </p:nvPicPr>
        <p:blipFill>
          <a:blip r:embed="rId3"/>
          <a:stretch>
            <a:fillRect/>
          </a:stretch>
        </p:blipFill>
        <p:spPr>
          <a:xfrm>
            <a:off x="0" y="1"/>
            <a:ext cx="1397250" cy="6859226"/>
          </a:xfrm>
          <a:prstGeom prst="rect">
            <a:avLst/>
          </a:prstGeom>
        </p:spPr>
      </p:pic>
      <p:sp>
        <p:nvSpPr>
          <p:cNvPr id="5" name="Title 4">
            <a:extLst>
              <a:ext uri="{FF2B5EF4-FFF2-40B4-BE49-F238E27FC236}">
                <a16:creationId xmlns:a16="http://schemas.microsoft.com/office/drawing/2014/main" id="{71D5E138-5D91-4938-8695-835640087CB7}"/>
              </a:ext>
            </a:extLst>
          </p:cNvPr>
          <p:cNvSpPr>
            <a:spLocks noGrp="1"/>
          </p:cNvSpPr>
          <p:nvPr>
            <p:ph type="title"/>
          </p:nvPr>
        </p:nvSpPr>
        <p:spPr>
          <a:xfrm>
            <a:off x="1676400" y="365127"/>
            <a:ext cx="10515600" cy="1325563"/>
          </a:xfrm>
        </p:spPr>
        <p:txBody>
          <a:bodyPr/>
          <a:lstStyle/>
          <a:p>
            <a:r>
              <a:rPr lang="en-US" b="1" dirty="0"/>
              <a:t>State Requirements in a Contract</a:t>
            </a:r>
            <a:endParaRPr lang="es-PR" b="1" dirty="0"/>
          </a:p>
        </p:txBody>
      </p:sp>
      <p:sp>
        <p:nvSpPr>
          <p:cNvPr id="6" name="Content Placeholder 5">
            <a:extLst>
              <a:ext uri="{FF2B5EF4-FFF2-40B4-BE49-F238E27FC236}">
                <a16:creationId xmlns:a16="http://schemas.microsoft.com/office/drawing/2014/main" id="{634E6F0F-0E59-4396-AB2D-A91A1BC0D61F}"/>
              </a:ext>
            </a:extLst>
          </p:cNvPr>
          <p:cNvSpPr>
            <a:spLocks noGrp="1"/>
          </p:cNvSpPr>
          <p:nvPr>
            <p:ph idx="1"/>
          </p:nvPr>
        </p:nvSpPr>
        <p:spPr>
          <a:xfrm>
            <a:off x="1519170" y="1859947"/>
            <a:ext cx="10515600" cy="4999279"/>
          </a:xfrm>
        </p:spPr>
        <p:txBody>
          <a:bodyPr>
            <a:normAutofit/>
          </a:bodyPr>
          <a:lstStyle/>
          <a:p>
            <a:pPr marL="342900" marR="0" lvl="0" indent="-342900" algn="just">
              <a:lnSpc>
                <a:spcPct val="150000"/>
              </a:lnSpc>
              <a:spcBef>
                <a:spcPts val="0"/>
              </a:spcBef>
              <a:spcAft>
                <a:spcPts val="0"/>
              </a:spcAft>
              <a:buFont typeface="+mj-lt"/>
              <a:buAutoNum type="arabicPeriod" startAt="4"/>
            </a:pPr>
            <a:r>
              <a:rPr lang="en-US" sz="1800" dirty="0">
                <a:effectLst/>
                <a:latin typeface="Century Gothic" panose="020B0502020202020204" pitchFamily="34" charset="0"/>
                <a:ea typeface="Times New Roman" panose="02020603050405020304" pitchFamily="18" charset="0"/>
              </a:rPr>
              <a:t>Legal basis that allows contracting with CDBG-DR funds.</a:t>
            </a:r>
          </a:p>
          <a:p>
            <a:pPr marL="342900" marR="0" lvl="0" indent="-342900" algn="just">
              <a:lnSpc>
                <a:spcPct val="150000"/>
              </a:lnSpc>
              <a:spcBef>
                <a:spcPts val="0"/>
              </a:spcBef>
              <a:spcAft>
                <a:spcPts val="0"/>
              </a:spcAft>
              <a:buFont typeface="+mj-lt"/>
              <a:buAutoNum type="arabicPeriod" startAt="4"/>
            </a:pPr>
            <a:r>
              <a:rPr lang="en-US" sz="1800" dirty="0">
                <a:effectLst/>
                <a:latin typeface="Century Gothic" panose="020B0502020202020204" pitchFamily="34" charset="0"/>
                <a:ea typeface="Times New Roman" panose="02020603050405020304" pitchFamily="18" charset="0"/>
              </a:rPr>
              <a:t>Date of execution and effectiveness of the contract, the latter does not necessarily have to be the same as the date of execution.</a:t>
            </a:r>
          </a:p>
          <a:p>
            <a:pPr marL="342900" marR="0" lvl="0" indent="-342900" algn="just">
              <a:lnSpc>
                <a:spcPct val="150000"/>
              </a:lnSpc>
              <a:spcBef>
                <a:spcPts val="0"/>
              </a:spcBef>
              <a:spcAft>
                <a:spcPts val="0"/>
              </a:spcAft>
              <a:buFont typeface="+mj-lt"/>
              <a:buAutoNum type="arabicPeriod" startAt="4"/>
            </a:pPr>
            <a:r>
              <a:rPr lang="en-US" sz="1800" dirty="0">
                <a:latin typeface="Century Gothic" panose="020B0502020202020204" pitchFamily="34" charset="0"/>
                <a:ea typeface="Times New Roman" panose="02020603050405020304" pitchFamily="18" charset="0"/>
              </a:rPr>
              <a:t>Accurate description of the services and responsibilities required by the program under which it is contracted.</a:t>
            </a:r>
          </a:p>
          <a:p>
            <a:pPr marL="342900" marR="0" lvl="0" indent="-342900" algn="just">
              <a:lnSpc>
                <a:spcPct val="150000"/>
              </a:lnSpc>
              <a:spcBef>
                <a:spcPts val="0"/>
              </a:spcBef>
              <a:spcAft>
                <a:spcPts val="0"/>
              </a:spcAft>
              <a:buFont typeface="+mj-lt"/>
              <a:buAutoNum type="arabicPeriod" startAt="4"/>
            </a:pPr>
            <a:r>
              <a:rPr lang="en-US" sz="1800" dirty="0">
                <a:effectLst/>
                <a:latin typeface="Century Gothic" panose="020B0502020202020204" pitchFamily="34" charset="0"/>
                <a:ea typeface="Times New Roman" panose="02020603050405020304" pitchFamily="18" charset="0"/>
              </a:rPr>
              <a:t>Compensation, the maximum amount to be disbursed for services or tasks under the contract and payment method.</a:t>
            </a:r>
          </a:p>
          <a:p>
            <a:pPr marL="342900" marR="0" lvl="0" indent="-342900" algn="just">
              <a:lnSpc>
                <a:spcPct val="150000"/>
              </a:lnSpc>
              <a:spcBef>
                <a:spcPts val="0"/>
              </a:spcBef>
              <a:spcAft>
                <a:spcPts val="0"/>
              </a:spcAft>
              <a:buFont typeface="+mj-lt"/>
              <a:buAutoNum type="arabicPeriod" startAt="4"/>
            </a:pPr>
            <a:r>
              <a:rPr lang="en-US" sz="1800" dirty="0">
                <a:effectLst/>
                <a:latin typeface="Century Gothic" panose="020B0502020202020204" pitchFamily="34" charset="0"/>
                <a:ea typeface="Times New Roman" panose="02020603050405020304" pitchFamily="18" charset="0"/>
              </a:rPr>
              <a:t>Invoices have to be specific, indicating the services provided and the hours worked. Each invoice must be accompanied by a certificate to the effect that such services have been provided. </a:t>
            </a:r>
          </a:p>
          <a:p>
            <a:pPr marL="342900" marR="0" lvl="0" indent="-342900" algn="just">
              <a:lnSpc>
                <a:spcPct val="150000"/>
              </a:lnSpc>
              <a:spcBef>
                <a:spcPts val="0"/>
              </a:spcBef>
              <a:spcAft>
                <a:spcPts val="0"/>
              </a:spcAft>
              <a:buFont typeface="+mj-lt"/>
              <a:buAutoNum type="arabicPeriod" startAt="7"/>
            </a:pPr>
            <a:endParaRPr lang="es-PR" sz="18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startAt="4"/>
            </a:pPr>
            <a:endParaRPr lang="es-PR" sz="1800" dirty="0">
              <a:effectLst/>
              <a:latin typeface="Times New Roman" panose="02020603050405020304" pitchFamily="18" charset="0"/>
              <a:ea typeface="Times New Roman" panose="02020603050405020304" pitchFamily="18" charset="0"/>
            </a:endParaRPr>
          </a:p>
          <a:p>
            <a:endParaRPr lang="es-PR" dirty="0"/>
          </a:p>
        </p:txBody>
      </p:sp>
    </p:spTree>
    <p:extLst>
      <p:ext uri="{BB962C8B-B14F-4D97-AF65-F5344CB8AC3E}">
        <p14:creationId xmlns:p14="http://schemas.microsoft.com/office/powerpoint/2010/main" val="4181447458"/>
      </p:ext>
    </p:extLst>
  </p:cSld>
  <p:clrMapOvr>
    <a:masterClrMapping/>
  </p:clrMapOvr>
  <mc:AlternateContent xmlns:mc="http://schemas.openxmlformats.org/markup-compatibility/2006" xmlns:p14="http://schemas.microsoft.com/office/powerpoint/2010/main">
    <mc:Choice Requires="p14">
      <p:transition spd="slow" p14:dur="2000" advTm="52941"/>
    </mc:Choice>
    <mc:Fallback xmlns="">
      <p:transition spd="slow" advTm="5294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74E71-558F-BD42-9FB6-C4CDB47BD00D}"/>
              </a:ext>
            </a:extLst>
          </p:cNvPr>
          <p:cNvPicPr>
            <a:picLocks noChangeAspect="1"/>
          </p:cNvPicPr>
          <p:nvPr/>
        </p:nvPicPr>
        <p:blipFill>
          <a:blip r:embed="rId3"/>
          <a:stretch>
            <a:fillRect/>
          </a:stretch>
        </p:blipFill>
        <p:spPr>
          <a:xfrm>
            <a:off x="0" y="1"/>
            <a:ext cx="1397250" cy="6859226"/>
          </a:xfrm>
          <a:prstGeom prst="rect">
            <a:avLst/>
          </a:prstGeom>
        </p:spPr>
      </p:pic>
      <p:sp>
        <p:nvSpPr>
          <p:cNvPr id="5" name="Title 4">
            <a:extLst>
              <a:ext uri="{FF2B5EF4-FFF2-40B4-BE49-F238E27FC236}">
                <a16:creationId xmlns:a16="http://schemas.microsoft.com/office/drawing/2014/main" id="{71D5E138-5D91-4938-8695-835640087CB7}"/>
              </a:ext>
            </a:extLst>
          </p:cNvPr>
          <p:cNvSpPr>
            <a:spLocks noGrp="1"/>
          </p:cNvSpPr>
          <p:nvPr>
            <p:ph type="title"/>
          </p:nvPr>
        </p:nvSpPr>
        <p:spPr>
          <a:xfrm>
            <a:off x="1676400" y="271822"/>
            <a:ext cx="10515600" cy="1325563"/>
          </a:xfrm>
        </p:spPr>
        <p:txBody>
          <a:bodyPr/>
          <a:lstStyle/>
          <a:p>
            <a:r>
              <a:rPr lang="en-US" b="1" dirty="0"/>
              <a:t>State Requirements in a Contract</a:t>
            </a:r>
            <a:endParaRPr lang="es-PR" b="1" dirty="0"/>
          </a:p>
        </p:txBody>
      </p:sp>
      <p:sp>
        <p:nvSpPr>
          <p:cNvPr id="2" name="Text Placeholder 1">
            <a:extLst>
              <a:ext uri="{FF2B5EF4-FFF2-40B4-BE49-F238E27FC236}">
                <a16:creationId xmlns:a16="http://schemas.microsoft.com/office/drawing/2014/main" id="{C94213C4-5E42-487B-BEC3-8C07A2F06752}"/>
              </a:ext>
            </a:extLst>
          </p:cNvPr>
          <p:cNvSpPr>
            <a:spLocks noGrp="1"/>
          </p:cNvSpPr>
          <p:nvPr>
            <p:ph type="body" idx="1"/>
          </p:nvPr>
        </p:nvSpPr>
        <p:spPr>
          <a:xfrm>
            <a:off x="1548916" y="1643860"/>
            <a:ext cx="5157787" cy="379493"/>
          </a:xfrm>
        </p:spPr>
        <p:txBody>
          <a:bodyPr>
            <a:normAutofit fontScale="92500" lnSpcReduction="10000"/>
          </a:bodyPr>
          <a:lstStyle/>
          <a:p>
            <a:pPr marL="457200" indent="-457200">
              <a:buClr>
                <a:srgbClr val="009999"/>
              </a:buClr>
              <a:buFont typeface="+mj-lt"/>
              <a:buAutoNum type="arabicPeriod" startAt="9"/>
            </a:pPr>
            <a:r>
              <a:rPr lang="en-US" dirty="0"/>
              <a:t>Contractor Certifications</a:t>
            </a:r>
          </a:p>
        </p:txBody>
      </p:sp>
      <p:sp>
        <p:nvSpPr>
          <p:cNvPr id="6" name="Content Placeholder 5">
            <a:extLst>
              <a:ext uri="{FF2B5EF4-FFF2-40B4-BE49-F238E27FC236}">
                <a16:creationId xmlns:a16="http://schemas.microsoft.com/office/drawing/2014/main" id="{634E6F0F-0E59-4396-AB2D-A91A1BC0D61F}"/>
              </a:ext>
            </a:extLst>
          </p:cNvPr>
          <p:cNvSpPr>
            <a:spLocks noGrp="1"/>
          </p:cNvSpPr>
          <p:nvPr>
            <p:ph sz="half" idx="2"/>
          </p:nvPr>
        </p:nvSpPr>
        <p:spPr>
          <a:xfrm>
            <a:off x="1676400" y="2356241"/>
            <a:ext cx="5157787" cy="4118406"/>
          </a:xfrm>
        </p:spPr>
        <p:txBody>
          <a:bodyPr>
            <a:noAutofit/>
          </a:bodyPr>
          <a:lstStyle/>
          <a:p>
            <a:pPr marL="742950" marR="0" lvl="1" indent="-285750" algn="just">
              <a:lnSpc>
                <a:spcPct val="150000"/>
              </a:lnSpc>
              <a:spcBef>
                <a:spcPts val="0"/>
              </a:spcBef>
              <a:spcAft>
                <a:spcPts val="0"/>
              </a:spcAft>
              <a:buFont typeface="+mj-lt"/>
              <a:buAutoNum type="alphaLcPeriod"/>
            </a:pPr>
            <a:r>
              <a:rPr lang="en-US" sz="1600" dirty="0">
                <a:latin typeface="Century Gothic" panose="020B0502020202020204" pitchFamily="34" charset="0"/>
                <a:ea typeface="Times New Roman" panose="02020603050405020304" pitchFamily="18" charset="0"/>
              </a:rPr>
              <a:t>From the Treasury Department </a:t>
            </a:r>
            <a:endParaRPr lang="en-US" sz="1600" dirty="0">
              <a:effectLst/>
              <a:latin typeface="Times New Roman" panose="02020603050405020304" pitchFamily="18" charset="0"/>
              <a:ea typeface="Times New Roman" panose="02020603050405020304" pitchFamily="18" charset="0"/>
            </a:endParaRPr>
          </a:p>
          <a:p>
            <a:pPr lvl="2" algn="just">
              <a:lnSpc>
                <a:spcPct val="150000"/>
              </a:lnSpc>
              <a:spcBef>
                <a:spcPts val="0"/>
              </a:spcBef>
              <a:buFont typeface="+mj-lt"/>
              <a:buAutoNum type="romanLcPeriod"/>
            </a:pPr>
            <a:r>
              <a:rPr lang="en-US" sz="1600" dirty="0">
                <a:latin typeface="Century Gothic" panose="020B0502020202020204" pitchFamily="34" charset="0"/>
                <a:ea typeface="Times New Roman" panose="02020603050405020304" pitchFamily="18" charset="0"/>
              </a:rPr>
              <a:t>Certifying that you have filed tax returns during the past 5 years.</a:t>
            </a:r>
          </a:p>
          <a:p>
            <a:pPr lvl="2" algn="just">
              <a:lnSpc>
                <a:spcPct val="150000"/>
              </a:lnSpc>
              <a:spcBef>
                <a:spcPts val="0"/>
              </a:spcBef>
              <a:buFont typeface="+mj-lt"/>
              <a:buAutoNum type="romanLcPeriod"/>
            </a:pPr>
            <a:r>
              <a:rPr lang="en-US" sz="1600" dirty="0">
                <a:latin typeface="Century Gothic" panose="020B0502020202020204" pitchFamily="34" charset="0"/>
                <a:ea typeface="Times New Roman" panose="02020603050405020304" pitchFamily="18" charset="0"/>
              </a:rPr>
              <a:t>Certifying that it has no outstanding debt with the Government of Puerto Rico. If so, you have taken advantage of a payment plan and are up to date with payments.</a:t>
            </a:r>
          </a:p>
          <a:p>
            <a:pPr marL="0" indent="0">
              <a:buNone/>
            </a:pPr>
            <a:endParaRPr lang="es-PR" sz="1800" dirty="0"/>
          </a:p>
        </p:txBody>
      </p:sp>
      <p:pic>
        <p:nvPicPr>
          <p:cNvPr id="9" name="Content Placeholder 8" descr="Checkbox Checked with solid fill">
            <a:extLst>
              <a:ext uri="{FF2B5EF4-FFF2-40B4-BE49-F238E27FC236}">
                <a16:creationId xmlns:a16="http://schemas.microsoft.com/office/drawing/2014/main" id="{BBEA1FED-D945-4B31-8B9A-FCD1988EC5AB}"/>
              </a:ext>
            </a:extLst>
          </p:cNvPr>
          <p:cNvPicPr>
            <a:picLocks noGrp="1" noChangeAspect="1"/>
          </p:cNvPicPr>
          <p:nvPr>
            <p:ph sz="quarter" idx="4"/>
          </p:nvPr>
        </p:nvPicPr>
        <p:blipFill>
          <a:blip r:embed="rId4">
            <a:extLst>
              <a:ext uri="{96DAC541-7B7A-43D3-8B79-37D633B846F1}">
                <asvg:svgBlip xmlns:asvg="http://schemas.microsoft.com/office/drawing/2016/SVG/main" r:embed="rId5"/>
              </a:ext>
            </a:extLst>
          </a:blip>
          <a:stretch>
            <a:fillRect/>
          </a:stretch>
        </p:blipFill>
        <p:spPr>
          <a:xfrm>
            <a:off x="8268753" y="2710368"/>
            <a:ext cx="1947672" cy="1947672"/>
          </a:xfrm>
        </p:spPr>
      </p:pic>
    </p:spTree>
    <p:extLst>
      <p:ext uri="{BB962C8B-B14F-4D97-AF65-F5344CB8AC3E}">
        <p14:creationId xmlns:p14="http://schemas.microsoft.com/office/powerpoint/2010/main" val="1610260388"/>
      </p:ext>
    </p:extLst>
  </p:cSld>
  <p:clrMapOvr>
    <a:masterClrMapping/>
  </p:clrMapOvr>
  <mc:AlternateContent xmlns:mc="http://schemas.openxmlformats.org/markup-compatibility/2006" xmlns:p14="http://schemas.microsoft.com/office/powerpoint/2010/main">
    <mc:Choice Requires="p14">
      <p:transition spd="slow" p14:dur="2000" advTm="24855"/>
    </mc:Choice>
    <mc:Fallback xmlns="">
      <p:transition spd="slow" advTm="248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74E71-558F-BD42-9FB6-C4CDB47BD00D}"/>
              </a:ext>
            </a:extLst>
          </p:cNvPr>
          <p:cNvPicPr>
            <a:picLocks noChangeAspect="1"/>
          </p:cNvPicPr>
          <p:nvPr/>
        </p:nvPicPr>
        <p:blipFill>
          <a:blip r:embed="rId3"/>
          <a:stretch>
            <a:fillRect/>
          </a:stretch>
        </p:blipFill>
        <p:spPr>
          <a:xfrm>
            <a:off x="0" y="-1226"/>
            <a:ext cx="1397250" cy="6859226"/>
          </a:xfrm>
          <a:prstGeom prst="rect">
            <a:avLst/>
          </a:prstGeom>
        </p:spPr>
      </p:pic>
      <p:sp>
        <p:nvSpPr>
          <p:cNvPr id="5" name="Title 4">
            <a:extLst>
              <a:ext uri="{FF2B5EF4-FFF2-40B4-BE49-F238E27FC236}">
                <a16:creationId xmlns:a16="http://schemas.microsoft.com/office/drawing/2014/main" id="{71D5E138-5D91-4938-8695-835640087CB7}"/>
              </a:ext>
            </a:extLst>
          </p:cNvPr>
          <p:cNvSpPr>
            <a:spLocks noGrp="1"/>
          </p:cNvSpPr>
          <p:nvPr>
            <p:ph type="title"/>
          </p:nvPr>
        </p:nvSpPr>
        <p:spPr>
          <a:xfrm>
            <a:off x="1676400" y="271822"/>
            <a:ext cx="10515600" cy="1325563"/>
          </a:xfrm>
        </p:spPr>
        <p:txBody>
          <a:bodyPr/>
          <a:lstStyle/>
          <a:p>
            <a:r>
              <a:rPr lang="en-US" b="1" dirty="0"/>
              <a:t>State Requirements in a Contract</a:t>
            </a:r>
            <a:endParaRPr lang="es-PR" b="1" dirty="0"/>
          </a:p>
        </p:txBody>
      </p:sp>
      <p:sp>
        <p:nvSpPr>
          <p:cNvPr id="2" name="Text Placeholder 1">
            <a:extLst>
              <a:ext uri="{FF2B5EF4-FFF2-40B4-BE49-F238E27FC236}">
                <a16:creationId xmlns:a16="http://schemas.microsoft.com/office/drawing/2014/main" id="{C94213C4-5E42-487B-BEC3-8C07A2F06752}"/>
              </a:ext>
            </a:extLst>
          </p:cNvPr>
          <p:cNvSpPr>
            <a:spLocks noGrp="1"/>
          </p:cNvSpPr>
          <p:nvPr>
            <p:ph type="body" idx="1"/>
          </p:nvPr>
        </p:nvSpPr>
        <p:spPr>
          <a:xfrm>
            <a:off x="1548916" y="933856"/>
            <a:ext cx="5157787" cy="875490"/>
          </a:xfrm>
        </p:spPr>
        <p:txBody>
          <a:bodyPr/>
          <a:lstStyle/>
          <a:p>
            <a:pPr marL="457200" indent="-457200">
              <a:buClr>
                <a:srgbClr val="009999"/>
              </a:buClr>
              <a:buFont typeface="+mj-lt"/>
              <a:buAutoNum type="arabicPeriod" startAt="9"/>
            </a:pPr>
            <a:r>
              <a:rPr lang="en-US" dirty="0">
                <a:latin typeface="Century Gothic" panose="020B0502020202020204" pitchFamily="34" charset="0"/>
              </a:rPr>
              <a:t>Contractor Certifications</a:t>
            </a:r>
          </a:p>
        </p:txBody>
      </p:sp>
      <p:sp>
        <p:nvSpPr>
          <p:cNvPr id="6" name="Content Placeholder 5">
            <a:extLst>
              <a:ext uri="{FF2B5EF4-FFF2-40B4-BE49-F238E27FC236}">
                <a16:creationId xmlns:a16="http://schemas.microsoft.com/office/drawing/2014/main" id="{634E6F0F-0E59-4396-AB2D-A91A1BC0D61F}"/>
              </a:ext>
            </a:extLst>
          </p:cNvPr>
          <p:cNvSpPr>
            <a:spLocks noGrp="1"/>
          </p:cNvSpPr>
          <p:nvPr>
            <p:ph sz="half" idx="2"/>
          </p:nvPr>
        </p:nvSpPr>
        <p:spPr>
          <a:xfrm>
            <a:off x="1397250" y="2072850"/>
            <a:ext cx="10246811" cy="4118406"/>
          </a:xfrm>
        </p:spPr>
        <p:txBody>
          <a:bodyPr>
            <a:noAutofit/>
          </a:bodyPr>
          <a:lstStyle/>
          <a:p>
            <a:pPr marL="457200" marR="0" lvl="1" indent="0" algn="just">
              <a:lnSpc>
                <a:spcPct val="150000"/>
              </a:lnSpc>
              <a:spcBef>
                <a:spcPts val="0"/>
              </a:spcBef>
              <a:spcAft>
                <a:spcPts val="0"/>
              </a:spcAft>
              <a:buClr>
                <a:srgbClr val="FF6600"/>
              </a:buClr>
              <a:buNone/>
            </a:pPr>
            <a:r>
              <a:rPr lang="en-US" sz="1800" dirty="0">
                <a:latin typeface="Century Gothic" panose="020B0502020202020204" pitchFamily="34" charset="0"/>
                <a:ea typeface="Times New Roman" panose="02020603050405020304" pitchFamily="18" charset="0"/>
              </a:rPr>
              <a:t>a. If the contract exceeds $16,000:</a:t>
            </a:r>
          </a:p>
          <a:p>
            <a:pPr marL="1200150" lvl="2" indent="-285750" algn="just">
              <a:lnSpc>
                <a:spcPct val="150000"/>
              </a:lnSpc>
              <a:spcBef>
                <a:spcPts val="0"/>
              </a:spcBef>
              <a:buClr>
                <a:srgbClr val="FF6600"/>
              </a:buClr>
              <a:buFont typeface="+mj-lt"/>
              <a:buAutoNum type="romanLcPeriod"/>
            </a:pPr>
            <a:r>
              <a:rPr lang="en-US" sz="1800" dirty="0">
                <a:latin typeface="Century Gothic" panose="020B0502020202020204" pitchFamily="34" charset="0"/>
                <a:ea typeface="Times New Roman" panose="02020603050405020304" pitchFamily="18" charset="0"/>
              </a:rPr>
              <a:t>Negative certification of debt with CRIM or certification indicating that the contractor is covered by a payment plan.</a:t>
            </a:r>
          </a:p>
          <a:p>
            <a:pPr marL="1200150" lvl="2" indent="-285750" algn="just">
              <a:lnSpc>
                <a:spcPct val="150000"/>
              </a:lnSpc>
              <a:spcBef>
                <a:spcPts val="0"/>
              </a:spcBef>
              <a:buClr>
                <a:srgbClr val="FF6600"/>
              </a:buClr>
              <a:buFont typeface="+mj-lt"/>
              <a:buAutoNum type="romanLcPeriod"/>
            </a:pPr>
            <a:r>
              <a:rPr lang="en-US" sz="1800" dirty="0">
                <a:latin typeface="Century Gothic" panose="020B0502020202020204" pitchFamily="34" charset="0"/>
                <a:ea typeface="Times New Roman" panose="02020603050405020304" pitchFamily="18" charset="0"/>
              </a:rPr>
              <a:t>From the Department of Labor and Human Resources - In compliance with required payments to Social Security, disability insurance, unemployment and drivers insurance.</a:t>
            </a:r>
          </a:p>
          <a:p>
            <a:pPr marL="1200150" lvl="2" indent="-285750" algn="just">
              <a:lnSpc>
                <a:spcPct val="150000"/>
              </a:lnSpc>
              <a:spcBef>
                <a:spcPts val="0"/>
              </a:spcBef>
              <a:buClr>
                <a:srgbClr val="FF6600"/>
              </a:buClr>
              <a:buFont typeface="+mj-lt"/>
              <a:buAutoNum type="romanLcPeriod"/>
            </a:pPr>
            <a:r>
              <a:rPr lang="en-US" sz="1800" dirty="0">
                <a:latin typeface="Century Gothic" panose="020B0502020202020204" pitchFamily="34" charset="0"/>
                <a:ea typeface="Times New Roman" panose="02020603050405020304" pitchFamily="18" charset="0"/>
              </a:rPr>
              <a:t>Negative certification from ASUME when the contractor is a natural person.</a:t>
            </a:r>
          </a:p>
          <a:p>
            <a:pPr marL="1200150" lvl="2" indent="-285750" algn="just">
              <a:lnSpc>
                <a:spcPct val="150000"/>
              </a:lnSpc>
              <a:spcBef>
                <a:spcPts val="0"/>
              </a:spcBef>
              <a:buClr>
                <a:srgbClr val="FF6600"/>
              </a:buClr>
              <a:buFont typeface="+mj-lt"/>
              <a:buAutoNum type="romanLcPeriod"/>
            </a:pPr>
            <a:r>
              <a:rPr lang="en-US" sz="1800" dirty="0">
                <a:effectLst/>
                <a:latin typeface="Century Gothic" panose="020B0502020202020204" pitchFamily="34" charset="0"/>
                <a:ea typeface="Times New Roman" panose="02020603050405020304" pitchFamily="18" charset="0"/>
              </a:rPr>
              <a:t>Negative certification of debt with ASEM or that you have taken advantage of a payment plan when the contractor is an insurer or health care provider</a:t>
            </a:r>
            <a:endParaRPr lang="es-PR" sz="2400" dirty="0"/>
          </a:p>
        </p:txBody>
      </p:sp>
    </p:spTree>
    <p:extLst>
      <p:ext uri="{BB962C8B-B14F-4D97-AF65-F5344CB8AC3E}">
        <p14:creationId xmlns:p14="http://schemas.microsoft.com/office/powerpoint/2010/main" val="2534496402"/>
      </p:ext>
    </p:extLst>
  </p:cSld>
  <p:clrMapOvr>
    <a:masterClrMapping/>
  </p:clrMapOvr>
  <mc:AlternateContent xmlns:mc="http://schemas.openxmlformats.org/markup-compatibility/2006" xmlns:p14="http://schemas.microsoft.com/office/powerpoint/2010/main">
    <mc:Choice Requires="p14">
      <p:transition spd="slow" p14:dur="2000" advTm="39436"/>
    </mc:Choice>
    <mc:Fallback xmlns="">
      <p:transition spd="slow" advTm="3943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TotalTime>
  <Words>3183</Words>
  <Application>Microsoft Office PowerPoint</Application>
  <PresentationFormat>Widescreen</PresentationFormat>
  <Paragraphs>223</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Courier New</vt:lpstr>
      <vt:lpstr>Times New Roman</vt:lpstr>
      <vt:lpstr>Office Theme</vt:lpstr>
      <vt:lpstr>CDBG-DR</vt:lpstr>
      <vt:lpstr>Goal </vt:lpstr>
      <vt:lpstr>Subrecipients Contracts and Agreements Manual</vt:lpstr>
      <vt:lpstr>Definitions</vt:lpstr>
      <vt:lpstr>State Requirements</vt:lpstr>
      <vt:lpstr>State Requirements in a contract</vt:lpstr>
      <vt:lpstr>State Requirements in a Contract</vt:lpstr>
      <vt:lpstr>State Requirements in a Contract</vt:lpstr>
      <vt:lpstr>State Requirements in a Contract</vt:lpstr>
      <vt:lpstr>State Requirements in a Contract</vt:lpstr>
      <vt:lpstr>PowerPoint Presentation</vt:lpstr>
      <vt:lpstr>PowerPoint Presentation</vt:lpstr>
      <vt:lpstr>Federal Requirements in a Contract</vt:lpstr>
      <vt:lpstr>Federal Requirements in a Contract</vt:lpstr>
      <vt:lpstr>Federal Requirements in Contracts</vt:lpstr>
      <vt:lpstr>Federal Requirements in Contracts</vt:lpstr>
      <vt:lpstr>Federal Requirements in Contracts</vt:lpstr>
      <vt:lpstr>Federal Requirements in Contracts</vt:lpstr>
      <vt:lpstr>Federal Requirements in Contracts</vt:lpstr>
      <vt:lpstr>Important Note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G. Montero Pagan</dc:creator>
  <cp:lastModifiedBy>David Córdova</cp:lastModifiedBy>
  <cp:revision>52</cp:revision>
  <dcterms:created xsi:type="dcterms:W3CDTF">2022-02-16T12:53:41Z</dcterms:created>
  <dcterms:modified xsi:type="dcterms:W3CDTF">2022-09-27T18:24:38Z</dcterms:modified>
</cp:coreProperties>
</file>